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546" r:id="rId5"/>
    <p:sldId id="753" r:id="rId6"/>
    <p:sldId id="899" r:id="rId7"/>
    <p:sldId id="705" r:id="rId8"/>
    <p:sldId id="903" r:id="rId9"/>
    <p:sldId id="904" r:id="rId10"/>
    <p:sldId id="902" r:id="rId11"/>
    <p:sldId id="901" r:id="rId12"/>
    <p:sldId id="905" r:id="rId13"/>
    <p:sldId id="851"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 Daamen" initials="SD" lastIdx="4" clrIdx="0">
    <p:extLst>
      <p:ext uri="{19B8F6BF-5375-455C-9EA6-DF929625EA0E}">
        <p15:presenceInfo xmlns:p15="http://schemas.microsoft.com/office/powerpoint/2012/main" userId="S::Suzan@uitvoeringsbrigade.nl::8c5b668d-cd1c-40c6-9df7-521306ddb7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autoAdjust="0"/>
    <p:restoredTop sz="96405"/>
  </p:normalViewPr>
  <p:slideViewPr>
    <p:cSldViewPr snapToGrid="0">
      <p:cViewPr varScale="1">
        <p:scale>
          <a:sx n="81" d="100"/>
          <a:sy n="81" d="100"/>
        </p:scale>
        <p:origin x="7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4A7C2-7847-4122-9FFF-6002C9AACC3E}" type="datetimeFigureOut">
              <a:rPr lang="nl-NL" smtClean="0"/>
              <a:t>12-6-2023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FEDD8-4AEE-4A61-A19B-EE8B5C3F2119}" type="slidenum">
              <a:rPr lang="nl-NL" smtClean="0"/>
              <a:t>‹nr.›</a:t>
            </a:fld>
            <a:endParaRPr lang="nl-NL"/>
          </a:p>
        </p:txBody>
      </p:sp>
    </p:spTree>
    <p:extLst>
      <p:ext uri="{BB962C8B-B14F-4D97-AF65-F5344CB8AC3E}">
        <p14:creationId xmlns:p14="http://schemas.microsoft.com/office/powerpoint/2010/main" val="276503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61f45587f5_3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61f45587f5_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21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81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72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16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5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31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73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95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1f45587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1f45587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65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2F8E6-F882-4C04-B239-F4FF9FE7197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832905C-CE5D-471F-8A2C-9CE539A58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263B9AE-32E6-437D-A394-42AB46FF5842}"/>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0B036BE7-4532-4F9D-8748-C805FFF2CB6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CD2E89-A316-4EE6-A3E8-446DB07BAA20}"/>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07023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B944D-E3D4-43FB-A8F4-530CE9BBF1B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EDD9F76-658F-4E7C-8C3A-CAEBE2015B58}"/>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E2CD03-A240-4D27-9F38-D5E41003A372}"/>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A4E8AB45-ADFC-4C28-A95E-854FD62B5E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6C423D-E313-4C78-8094-38312B4763D2}"/>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0421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3635413-2E09-45CD-A85F-F398F4B5879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419AC2A-468D-4FB1-8060-32DCA521D6C8}"/>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93CDD7-BA4C-4482-8109-6DEECDC73B60}"/>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3D557DBC-6349-472A-9103-8B656BD37F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E684354-2447-4BFC-840B-EFC4B30BCCA3}"/>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2827006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663471" y="3702893"/>
            <a:ext cx="5243600" cy="27784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latin typeface="Abadi Extra Light" panose="020B0204020104020204" pitchFamily="34" charset="0"/>
              </a:defRPr>
            </a:lvl1pPr>
            <a:lvl2pPr lvl="1">
              <a:spcBef>
                <a:spcPts val="0"/>
              </a:spcBef>
              <a:spcAft>
                <a:spcPts val="0"/>
              </a:spcAft>
              <a:buNone/>
              <a:defRPr sz="8000">
                <a:solidFill>
                  <a:schemeClr val="accent1"/>
                </a:solidFill>
              </a:defRPr>
            </a:lvl2pPr>
            <a:lvl3pPr lvl="2">
              <a:spcBef>
                <a:spcPts val="0"/>
              </a:spcBef>
              <a:spcAft>
                <a:spcPts val="0"/>
              </a:spcAft>
              <a:buNone/>
              <a:defRPr sz="8000">
                <a:solidFill>
                  <a:schemeClr val="accent1"/>
                </a:solidFill>
              </a:defRPr>
            </a:lvl3pPr>
            <a:lvl4pPr lvl="3">
              <a:spcBef>
                <a:spcPts val="0"/>
              </a:spcBef>
              <a:spcAft>
                <a:spcPts val="0"/>
              </a:spcAft>
              <a:buNone/>
              <a:defRPr sz="8000">
                <a:solidFill>
                  <a:schemeClr val="accent1"/>
                </a:solidFill>
              </a:defRPr>
            </a:lvl4pPr>
            <a:lvl5pPr lvl="4">
              <a:spcBef>
                <a:spcPts val="0"/>
              </a:spcBef>
              <a:spcAft>
                <a:spcPts val="0"/>
              </a:spcAft>
              <a:buNone/>
              <a:defRPr sz="8000">
                <a:solidFill>
                  <a:schemeClr val="accent1"/>
                </a:solidFill>
              </a:defRPr>
            </a:lvl5pPr>
            <a:lvl6pPr lvl="5">
              <a:spcBef>
                <a:spcPts val="0"/>
              </a:spcBef>
              <a:spcAft>
                <a:spcPts val="0"/>
              </a:spcAft>
              <a:buNone/>
              <a:defRPr sz="8000">
                <a:solidFill>
                  <a:schemeClr val="accent1"/>
                </a:solidFill>
              </a:defRPr>
            </a:lvl6pPr>
            <a:lvl7pPr lvl="6">
              <a:spcBef>
                <a:spcPts val="0"/>
              </a:spcBef>
              <a:spcAft>
                <a:spcPts val="0"/>
              </a:spcAft>
              <a:buNone/>
              <a:defRPr sz="8000">
                <a:solidFill>
                  <a:schemeClr val="accent1"/>
                </a:solidFill>
              </a:defRPr>
            </a:lvl7pPr>
            <a:lvl8pPr lvl="7">
              <a:spcBef>
                <a:spcPts val="0"/>
              </a:spcBef>
              <a:spcAft>
                <a:spcPts val="0"/>
              </a:spcAft>
              <a:buNone/>
              <a:defRPr sz="8000">
                <a:solidFill>
                  <a:schemeClr val="accent1"/>
                </a:solidFill>
              </a:defRPr>
            </a:lvl8pPr>
            <a:lvl9pPr lvl="8">
              <a:spcBef>
                <a:spcPts val="0"/>
              </a:spcBef>
              <a:spcAft>
                <a:spcPts val="0"/>
              </a:spcAft>
              <a:buNone/>
              <a:defRPr sz="8000">
                <a:solidFill>
                  <a:schemeClr val="accent1"/>
                </a:solidFill>
              </a:defRPr>
            </a:lvl9pPr>
          </a:lstStyle>
          <a:p>
            <a:endParaRPr/>
          </a:p>
        </p:txBody>
      </p:sp>
    </p:spTree>
    <p:extLst>
      <p:ext uri="{BB962C8B-B14F-4D97-AF65-F5344CB8AC3E}">
        <p14:creationId xmlns:p14="http://schemas.microsoft.com/office/powerpoint/2010/main" val="107317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A7FAB-8B96-4357-A820-2277955A318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E9E7579-9C1C-41DD-87F0-67BC5BD2ED6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B71369A-E7DE-42FC-9AF4-7FA0568E091B}"/>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18CB5D3C-87BF-40B6-B2F2-DEE191D8B3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6977E50-C343-4109-A62B-230D6413619C}"/>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392049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DC73A-F29D-4B0A-A68F-8056444E362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DBD5DB0-0954-4EAB-8C92-3D98B992C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0389DA4-217F-484F-B710-99DF8665629A}"/>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0447E193-34BF-4D1A-B779-4805419145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8F90ED-4DCF-4A0C-9997-46234A4BE931}"/>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91372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18F78-03E2-4DC3-9D98-08DA888190F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3648C47-2363-44F7-AA3D-998966D5083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C2131FB-B933-4C21-98F3-4121886DEA9C}"/>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F4B1A47-F635-4800-A546-4A1C29543C9B}"/>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6" name="Tijdelijke aanduiding voor voettekst 5">
            <a:extLst>
              <a:ext uri="{FF2B5EF4-FFF2-40B4-BE49-F238E27FC236}">
                <a16:creationId xmlns:a16="http://schemas.microsoft.com/office/drawing/2014/main" id="{E52E8655-5F1F-4175-A9DA-ADC16D0271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E944751-808D-4742-8583-BAC66880765B}"/>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70146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21DEC-D03A-49F4-888F-BCA5C6DB1D0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6870B0D-F0FF-434F-9806-2D6D9233D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512EDB45-AEB3-4199-AE64-2C30A5EBED1C}"/>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F9E21E-AB01-4482-8277-F97B48DC3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3C2DC6FC-95FB-40D2-819F-41A0EBBE99BE}"/>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900F59A-9D13-4BF7-8CC4-96746E670A79}"/>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8" name="Tijdelijke aanduiding voor voettekst 7">
            <a:extLst>
              <a:ext uri="{FF2B5EF4-FFF2-40B4-BE49-F238E27FC236}">
                <a16:creationId xmlns:a16="http://schemas.microsoft.com/office/drawing/2014/main" id="{4EA0E35C-F37B-4F23-8E0F-E121BE6A2CF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623FAA2-A813-43D4-9EA1-BD3B64D4489B}"/>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368302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6B022-09A1-42BA-B11C-D83DA67781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F3089C-E29A-41EB-B793-325DE5178529}"/>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4" name="Tijdelijke aanduiding voor voettekst 3">
            <a:extLst>
              <a:ext uri="{FF2B5EF4-FFF2-40B4-BE49-F238E27FC236}">
                <a16:creationId xmlns:a16="http://schemas.microsoft.com/office/drawing/2014/main" id="{4AF32958-AA3F-407D-85D6-B1F2E26DC1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C8B1BE1-D65D-43D3-8E2E-58A5069CFE41}"/>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5899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A7EE6F9-75A0-4DFA-B8F1-1D9A55C1DAF8}"/>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3" name="Tijdelijke aanduiding voor voettekst 2">
            <a:extLst>
              <a:ext uri="{FF2B5EF4-FFF2-40B4-BE49-F238E27FC236}">
                <a16:creationId xmlns:a16="http://schemas.microsoft.com/office/drawing/2014/main" id="{C6721034-DC32-45D3-A514-797E95182BD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CB7E486-DDA8-428B-A8BF-B4309837643E}"/>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40609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7933E0-3DE0-4570-8548-9AA91205359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460AC6C-5C2A-45EA-8532-381A8F1C8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CC49B99-F89E-42A4-A22E-4C103913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824E0F9-6A81-48F5-86BA-EE79EB669D70}"/>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6" name="Tijdelijke aanduiding voor voettekst 5">
            <a:extLst>
              <a:ext uri="{FF2B5EF4-FFF2-40B4-BE49-F238E27FC236}">
                <a16:creationId xmlns:a16="http://schemas.microsoft.com/office/drawing/2014/main" id="{AAD6BAAE-3B14-400D-A0E7-8CAD07B9D9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EBCA7B-471D-4C92-815B-1EF191C3A0F5}"/>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89316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5DE50-49A8-411A-9B3F-E6004D4382F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92BFE68-6CF4-432B-BADC-7CA6E1263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4B09A73-F14B-40D2-9D3B-68ABD01C6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CEF1CAE-39C2-4C9E-B8A6-0A75B8F45AAF}"/>
              </a:ext>
            </a:extLst>
          </p:cNvPr>
          <p:cNvSpPr>
            <a:spLocks noGrp="1"/>
          </p:cNvSpPr>
          <p:nvPr>
            <p:ph type="dt" sz="half" idx="10"/>
          </p:nvPr>
        </p:nvSpPr>
        <p:spPr/>
        <p:txBody>
          <a:bodyPr/>
          <a:lstStyle/>
          <a:p>
            <a:fld id="{3548AF9B-6CAA-4254-A983-C68FD55FC650}" type="datetimeFigureOut">
              <a:rPr lang="nl-NL" smtClean="0"/>
              <a:t>12-6-2023</a:t>
            </a:fld>
            <a:endParaRPr lang="nl-NL"/>
          </a:p>
        </p:txBody>
      </p:sp>
      <p:sp>
        <p:nvSpPr>
          <p:cNvPr id="6" name="Tijdelijke aanduiding voor voettekst 5">
            <a:extLst>
              <a:ext uri="{FF2B5EF4-FFF2-40B4-BE49-F238E27FC236}">
                <a16:creationId xmlns:a16="http://schemas.microsoft.com/office/drawing/2014/main" id="{59F2DF41-F4E8-4890-9664-E09CF5320B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CA5240-A215-413E-9DEA-42C303F76A34}"/>
              </a:ext>
            </a:extLst>
          </p:cNvPr>
          <p:cNvSpPr>
            <a:spLocks noGrp="1"/>
          </p:cNvSpPr>
          <p:nvPr>
            <p:ph type="sldNum" sz="quarter" idx="12"/>
          </p:nvPr>
        </p:nvSpPr>
        <p:spPr/>
        <p:txBody>
          <a:bodyPr/>
          <a:lstStyle/>
          <a:p>
            <a:fld id="{E01C5EC1-7C74-4102-8A55-5CE72302D93C}" type="slidenum">
              <a:rPr lang="nl-NL" smtClean="0"/>
              <a:t>‹nr.›</a:t>
            </a:fld>
            <a:endParaRPr lang="nl-NL"/>
          </a:p>
        </p:txBody>
      </p:sp>
    </p:spTree>
    <p:extLst>
      <p:ext uri="{BB962C8B-B14F-4D97-AF65-F5344CB8AC3E}">
        <p14:creationId xmlns:p14="http://schemas.microsoft.com/office/powerpoint/2010/main" val="116444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11D254A-A04D-404A-A9F6-4F3A65ACC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3FCD87B-1078-43A2-8476-D06188AF98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9A2565-B2B2-4C1E-AABD-FCC7CC233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8AF9B-6CAA-4254-A983-C68FD55FC650}" type="datetimeFigureOut">
              <a:rPr lang="nl-NL" smtClean="0"/>
              <a:t>12-6-2023</a:t>
            </a:fld>
            <a:endParaRPr lang="nl-NL"/>
          </a:p>
        </p:txBody>
      </p:sp>
      <p:sp>
        <p:nvSpPr>
          <p:cNvPr id="5" name="Tijdelijke aanduiding voor voettekst 4">
            <a:extLst>
              <a:ext uri="{FF2B5EF4-FFF2-40B4-BE49-F238E27FC236}">
                <a16:creationId xmlns:a16="http://schemas.microsoft.com/office/drawing/2014/main" id="{B3F3B67E-48F4-48A0-93AA-54AF82754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2A3B9CD-C7E4-4B4C-BE6E-E56D2E342F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C5EC1-7C74-4102-8A55-5CE72302D93C}" type="slidenum">
              <a:rPr lang="nl-NL" smtClean="0"/>
              <a:t>‹nr.›</a:t>
            </a:fld>
            <a:endParaRPr lang="nl-NL"/>
          </a:p>
        </p:txBody>
      </p:sp>
    </p:spTree>
    <p:extLst>
      <p:ext uri="{BB962C8B-B14F-4D97-AF65-F5344CB8AC3E}">
        <p14:creationId xmlns:p14="http://schemas.microsoft.com/office/powerpoint/2010/main" val="369761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8" name="Afbeelding 7">
            <a:extLst>
              <a:ext uri="{FF2B5EF4-FFF2-40B4-BE49-F238E27FC236}">
                <a16:creationId xmlns:a16="http://schemas.microsoft.com/office/drawing/2014/main" id="{DC530915-660F-FA00-5D01-5EA50D1464A4}"/>
              </a:ext>
            </a:extLst>
          </p:cNvPr>
          <p:cNvPicPr>
            <a:picLocks noChangeAspect="1"/>
          </p:cNvPicPr>
          <p:nvPr/>
        </p:nvPicPr>
        <p:blipFill>
          <a:blip r:embed="rId3"/>
          <a:stretch>
            <a:fillRect/>
          </a:stretch>
        </p:blipFill>
        <p:spPr>
          <a:xfrm>
            <a:off x="0" y="-1770078"/>
            <a:ext cx="12192000" cy="11878612"/>
          </a:xfrm>
          <a:prstGeom prst="rect">
            <a:avLst/>
          </a:prstGeom>
        </p:spPr>
      </p:pic>
      <p:sp>
        <p:nvSpPr>
          <p:cNvPr id="2" name="Google Shape;238;p36">
            <a:extLst>
              <a:ext uri="{FF2B5EF4-FFF2-40B4-BE49-F238E27FC236}">
                <a16:creationId xmlns:a16="http://schemas.microsoft.com/office/drawing/2014/main" id="{EE368E56-F418-4D54-8D33-E92F5D42BDD5}"/>
              </a:ext>
            </a:extLst>
          </p:cNvPr>
          <p:cNvSpPr txBox="1">
            <a:spLocks/>
          </p:cNvSpPr>
          <p:nvPr/>
        </p:nvSpPr>
        <p:spPr>
          <a:xfrm>
            <a:off x="7470322" y="4031100"/>
            <a:ext cx="4849728" cy="148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F4F4F4"/>
              </a:solidFill>
              <a:effectLst/>
              <a:uLnTx/>
              <a:uFillTx/>
              <a:latin typeface="Abadi Extra Light" panose="020B0204020104020204" pitchFamily="34"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C000"/>
              </a:solidFill>
              <a:effectLst/>
              <a:uLnTx/>
              <a:uFillTx/>
              <a:latin typeface="Abadi Extra Light" panose="020B0204020104020204" pitchFamily="34" charset="0"/>
              <a:cs typeface="Arial"/>
              <a:sym typeface="Arial"/>
            </a:endParaRPr>
          </a:p>
        </p:txBody>
      </p:sp>
      <p:sp>
        <p:nvSpPr>
          <p:cNvPr id="4" name="Tekstvak 3">
            <a:extLst>
              <a:ext uri="{FF2B5EF4-FFF2-40B4-BE49-F238E27FC236}">
                <a16:creationId xmlns:a16="http://schemas.microsoft.com/office/drawing/2014/main" id="{2133CA5A-8D52-CE8A-FB94-06F4BFF43367}"/>
              </a:ext>
            </a:extLst>
          </p:cNvPr>
          <p:cNvSpPr txBox="1"/>
          <p:nvPr/>
        </p:nvSpPr>
        <p:spPr>
          <a:xfrm>
            <a:off x="2684169" y="850746"/>
            <a:ext cx="8605383" cy="1200329"/>
          </a:xfrm>
          <a:prstGeom prst="rect">
            <a:avLst/>
          </a:prstGeom>
          <a:noFill/>
        </p:spPr>
        <p:txBody>
          <a:bodyPr wrap="square" rtlCol="0">
            <a:spAutoFit/>
          </a:bodyPr>
          <a:lstStyle/>
          <a:p>
            <a:r>
              <a:rPr lang="nl-NL" sz="3600" b="1" dirty="0">
                <a:solidFill>
                  <a:schemeClr val="bg1"/>
                </a:solidFill>
                <a:latin typeface="Forma DJR Text" panose="00000000000000090000" pitchFamily="50" charset="0"/>
              </a:rPr>
              <a:t>Systeembijeenkomst </a:t>
            </a:r>
          </a:p>
          <a:p>
            <a:r>
              <a:rPr lang="nl-NL" sz="3600" b="1" dirty="0">
                <a:latin typeface="Forma DJR Text" panose="00000000000000090000" pitchFamily="50" charset="0"/>
              </a:rPr>
              <a:t>Jongerenopvang</a:t>
            </a:r>
          </a:p>
        </p:txBody>
      </p:sp>
    </p:spTree>
    <p:extLst>
      <p:ext uri="{BB962C8B-B14F-4D97-AF65-F5344CB8AC3E}">
        <p14:creationId xmlns:p14="http://schemas.microsoft.com/office/powerpoint/2010/main" val="3232988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22335" y="-208626"/>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158A9FBF-4C25-A1B2-3D82-1B1A26F68D27}"/>
              </a:ext>
            </a:extLst>
          </p:cNvPr>
          <p:cNvPicPr>
            <a:picLocks noChangeAspect="1"/>
          </p:cNvPicPr>
          <p:nvPr/>
        </p:nvPicPr>
        <p:blipFill>
          <a:blip r:embed="rId3"/>
          <a:stretch>
            <a:fillRect/>
          </a:stretch>
        </p:blipFill>
        <p:spPr>
          <a:xfrm>
            <a:off x="6429785" y="520056"/>
            <a:ext cx="5762215" cy="9409986"/>
          </a:xfrm>
          <a:prstGeom prst="rect">
            <a:avLst/>
          </a:prstGeom>
        </p:spPr>
      </p:pic>
      <p:sp>
        <p:nvSpPr>
          <p:cNvPr id="3" name="Tekstvak 2">
            <a:extLst>
              <a:ext uri="{FF2B5EF4-FFF2-40B4-BE49-F238E27FC236}">
                <a16:creationId xmlns:a16="http://schemas.microsoft.com/office/drawing/2014/main" id="{E19ED57B-63ED-011D-9DD4-F042C06256CD}"/>
              </a:ext>
            </a:extLst>
          </p:cNvPr>
          <p:cNvSpPr txBox="1"/>
          <p:nvPr/>
        </p:nvSpPr>
        <p:spPr>
          <a:xfrm>
            <a:off x="2639382" y="1819588"/>
            <a:ext cx="2822111" cy="461664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nl-NL" sz="2800" b="1" dirty="0" err="1">
                <a:solidFill>
                  <a:srgbClr val="2E1B11"/>
                </a:solidFill>
                <a:effectLst/>
                <a:latin typeface="Forma DJR Text" pitchFamily="2" charset="77"/>
                <a:cs typeface="Arial" panose="020B0604020202020204" pitchFamily="34" charset="0"/>
              </a:rPr>
              <a:t>Praktijkgestuurd</a:t>
            </a:r>
            <a:r>
              <a:rPr lang="nl-NL" sz="2800" b="1" dirty="0">
                <a:solidFill>
                  <a:srgbClr val="2E1B11"/>
                </a:solidFill>
                <a:effectLst/>
                <a:latin typeface="Forma DJR Text" pitchFamily="2" charset="77"/>
                <a:cs typeface="Arial" panose="020B0604020202020204" pitchFamily="34" charset="0"/>
              </a:rPr>
              <a:t> Ontwikkelen</a:t>
            </a:r>
          </a:p>
          <a:p>
            <a:pPr marR="0" lvl="0" algn="l" defTabSz="914400" rtl="0" eaLnBrk="1" fontAlgn="auto" latinLnBrk="0" hangingPunct="1">
              <a:lnSpc>
                <a:spcPct val="100000"/>
              </a:lnSpc>
              <a:spcBef>
                <a:spcPts val="0"/>
              </a:spcBef>
              <a:spcAft>
                <a:spcPts val="0"/>
              </a:spcAft>
              <a:buClrTx/>
              <a:buSzTx/>
              <a:tabLst/>
              <a:defRPr/>
            </a:pPr>
            <a:endParaRPr lang="nl-NL" sz="2800" b="1" dirty="0">
              <a:solidFill>
                <a:srgbClr val="2E1B11"/>
              </a:solidFill>
              <a:latin typeface="Forma DJR Text" pitchFamily="2" charset="77"/>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nl-NL" sz="2000" dirty="0">
                <a:solidFill>
                  <a:srgbClr val="2E1B11"/>
                </a:solidFill>
                <a:latin typeface="Forma DJR Text" pitchFamily="2" charset="77"/>
                <a:cs typeface="Arial" panose="020B0604020202020204" pitchFamily="34" charset="0"/>
              </a:rPr>
              <a:t>Voor deze bijeenkomst hebben we gebruik gemaakt van de methodiek ‘</a:t>
            </a:r>
            <a:r>
              <a:rPr lang="nl-NL" sz="2000" dirty="0" err="1">
                <a:solidFill>
                  <a:srgbClr val="2E1B11"/>
                </a:solidFill>
                <a:latin typeface="Forma DJR Text" pitchFamily="2" charset="77"/>
                <a:cs typeface="Arial" panose="020B0604020202020204" pitchFamily="34" charset="0"/>
              </a:rPr>
              <a:t>praktijkgestuurd</a:t>
            </a:r>
            <a:r>
              <a:rPr lang="nl-NL" sz="2000" dirty="0">
                <a:solidFill>
                  <a:srgbClr val="2E1B11"/>
                </a:solidFill>
                <a:latin typeface="Forma DJR Text" pitchFamily="2" charset="77"/>
                <a:cs typeface="Arial" panose="020B0604020202020204" pitchFamily="34" charset="0"/>
              </a:rPr>
              <a:t> ontwikkelen’. </a:t>
            </a:r>
            <a:endParaRPr lang="nl-NL" dirty="0">
              <a:effectLst/>
              <a:latin typeface="Forma DJR Text" pitchFamily="2" charset="77"/>
            </a:endParaRPr>
          </a:p>
          <a:p>
            <a:endParaRPr lang="nl-NL" dirty="0">
              <a:effectLst/>
              <a:latin typeface="Forma DJR Text" pitchFamily="2" charset="77"/>
            </a:endParaRPr>
          </a:p>
          <a:p>
            <a:endParaRPr lang="nl-NL" dirty="0">
              <a:latin typeface="Helvetica" pitchFamily="2" charset="0"/>
            </a:endParaRPr>
          </a:p>
          <a:p>
            <a:endParaRPr lang="nl-NL" dirty="0">
              <a:effectLst/>
              <a:latin typeface="Helvetica" pitchFamily="2" charset="0"/>
            </a:endParaRPr>
          </a:p>
          <a:p>
            <a:pPr marR="0" lvl="0" algn="l" defTabSz="914400" rtl="0" eaLnBrk="1" fontAlgn="auto" latinLnBrk="0" hangingPunct="1">
              <a:lnSpc>
                <a:spcPct val="100000"/>
              </a:lnSpc>
              <a:spcBef>
                <a:spcPts val="0"/>
              </a:spcBef>
              <a:spcAft>
                <a:spcPts val="0"/>
              </a:spcAft>
              <a:buClrTx/>
              <a:buSzTx/>
              <a:tabLst/>
              <a:defRPr/>
            </a:pPr>
            <a:endParaRPr kumimoji="0" lang="nl-NL" u="none" strike="noStrike" kern="1200" cap="none" spc="0" normalizeH="0" baseline="0" noProof="0" dirty="0">
              <a:ln>
                <a:noFill/>
              </a:ln>
              <a:solidFill>
                <a:srgbClr val="2E1B11"/>
              </a:solidFill>
              <a:effectLst/>
              <a:uLnTx/>
              <a:uFillTx/>
              <a:latin typeface="Forma DJR Text" pitchFamily="2" charset="77"/>
            </a:endParaRPr>
          </a:p>
          <a:p>
            <a:pPr marR="0" lvl="0" algn="l" defTabSz="914400" rtl="0" eaLnBrk="1" fontAlgn="auto" latinLnBrk="0" hangingPunct="1">
              <a:lnSpc>
                <a:spcPct val="100000"/>
              </a:lnSpc>
              <a:spcBef>
                <a:spcPts val="0"/>
              </a:spcBef>
              <a:spcAft>
                <a:spcPts val="0"/>
              </a:spcAft>
              <a:buClrTx/>
              <a:buSzTx/>
              <a:tabLst/>
              <a:defRPr/>
            </a:pPr>
            <a:endParaRPr kumimoji="0" lang="nl-NL" u="none" strike="noStrike" kern="1200" cap="none" spc="0" normalizeH="0" baseline="0" noProof="0" dirty="0">
              <a:ln>
                <a:noFill/>
              </a:ln>
              <a:solidFill>
                <a:srgbClr val="2E1B11"/>
              </a:solidFill>
              <a:effectLst/>
              <a:uLnTx/>
              <a:uFillTx/>
              <a:latin typeface="Forma DJR Text" pitchFamily="2" charset="77"/>
            </a:endParaRPr>
          </a:p>
        </p:txBody>
      </p:sp>
      <p:pic>
        <p:nvPicPr>
          <p:cNvPr id="2050" name="Picture 2" descr="De Uitvoeringsbrigade Logo">
            <a:extLst>
              <a:ext uri="{FF2B5EF4-FFF2-40B4-BE49-F238E27FC236}">
                <a16:creationId xmlns:a16="http://schemas.microsoft.com/office/drawing/2014/main" id="{AAF8B753-3CAB-3B98-F6D2-06FCC8578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95" y="404585"/>
            <a:ext cx="151447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0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0179962" y="0"/>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kstvak 2">
            <a:extLst>
              <a:ext uri="{FF2B5EF4-FFF2-40B4-BE49-F238E27FC236}">
                <a16:creationId xmlns:a16="http://schemas.microsoft.com/office/drawing/2014/main" id="{883E2745-AE6C-4276-D759-6E86441EE893}"/>
              </a:ext>
            </a:extLst>
          </p:cNvPr>
          <p:cNvSpPr txBox="1"/>
          <p:nvPr/>
        </p:nvSpPr>
        <p:spPr>
          <a:xfrm>
            <a:off x="1162715" y="983056"/>
            <a:ext cx="7816032" cy="1754326"/>
          </a:xfrm>
          <a:prstGeom prst="rect">
            <a:avLst/>
          </a:prstGeom>
          <a:noFill/>
        </p:spPr>
        <p:txBody>
          <a:bodyPr wrap="square" rtlCol="0">
            <a:spAutoFit/>
          </a:bodyPr>
          <a:lstStyle/>
          <a:p>
            <a:r>
              <a:rPr lang="nl-NL" sz="5400" b="1" dirty="0">
                <a:latin typeface="Forma DJR Text" panose="00000000000000090000" pitchFamily="50" charset="0"/>
              </a:rPr>
              <a:t>Wat is een systeembijeenkomst?</a:t>
            </a:r>
          </a:p>
        </p:txBody>
      </p:sp>
      <p:sp>
        <p:nvSpPr>
          <p:cNvPr id="4" name="Tekstvak 3">
            <a:extLst>
              <a:ext uri="{FF2B5EF4-FFF2-40B4-BE49-F238E27FC236}">
                <a16:creationId xmlns:a16="http://schemas.microsoft.com/office/drawing/2014/main" id="{B7DB9894-C829-D558-151D-92F2BE4D27B2}"/>
              </a:ext>
            </a:extLst>
          </p:cNvPr>
          <p:cNvSpPr txBox="1"/>
          <p:nvPr/>
        </p:nvSpPr>
        <p:spPr>
          <a:xfrm>
            <a:off x="1162715" y="2871131"/>
            <a:ext cx="6975230" cy="313932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nl-NL" u="none" strike="noStrike" kern="1200" cap="none" spc="0" normalizeH="0" baseline="0" noProof="0" dirty="0">
              <a:ln>
                <a:noFill/>
              </a:ln>
              <a:solidFill>
                <a:srgbClr val="2E1B11"/>
              </a:solidFill>
              <a:effectLst/>
              <a:uLnTx/>
              <a:uFillTx/>
              <a:latin typeface="Forma DJR Text" pitchFamily="2" charset="77"/>
            </a:endParaRPr>
          </a:p>
          <a:p>
            <a:pPr>
              <a:defRPr/>
            </a:pPr>
            <a:r>
              <a:rPr lang="nl-NL" sz="1800" dirty="0">
                <a:effectLst/>
                <a:latin typeface="Forma DJR Text" pitchFamily="2" charset="77"/>
                <a:ea typeface="Calibri" panose="020F0502020204030204" pitchFamily="34" charset="0"/>
                <a:cs typeface="Times New Roman" panose="02020603050405020304" pitchFamily="18" charset="0"/>
              </a:rPr>
              <a:t>Een systeembijeenkomst is bedoeld om vanuit alle schakels in de organisatie te leren van de praktijk. We zoomen in op een leerzame casus (waar het niet goed ging of juist hoe het zou moeten) en zoomen uit naar wat dit betekent voor de organisatie en hoe daar vanuit ontwikkeld kan worden. </a:t>
            </a:r>
          </a:p>
          <a:p>
            <a:pPr>
              <a:defRPr/>
            </a:pPr>
            <a:endParaRPr lang="nl-NL" dirty="0">
              <a:latin typeface="Forma DJR Text" pitchFamily="2" charset="77"/>
              <a:ea typeface="Calibri" panose="020F0502020204030204" pitchFamily="34" charset="0"/>
              <a:cs typeface="Times New Roman" panose="02020603050405020304" pitchFamily="18" charset="0"/>
            </a:endParaRPr>
          </a:p>
          <a:p>
            <a:pPr>
              <a:defRPr/>
            </a:pPr>
            <a:r>
              <a:rPr lang="nl-NL" sz="1800" dirty="0">
                <a:effectLst/>
                <a:latin typeface="Forma DJR Text" pitchFamily="2" charset="77"/>
                <a:ea typeface="Calibri" panose="020F0502020204030204" pitchFamily="34" charset="0"/>
                <a:cs typeface="Times New Roman" panose="02020603050405020304" pitchFamily="18" charset="0"/>
              </a:rPr>
              <a:t>Systeembijeenkomsten maken onderdeel uit van de </a:t>
            </a:r>
            <a:r>
              <a:rPr lang="nl-NL" sz="1800" dirty="0">
                <a:solidFill>
                  <a:srgbClr val="2E1B11"/>
                </a:solidFill>
                <a:latin typeface="Forma DJR Text" pitchFamily="2" charset="77"/>
                <a:cs typeface="Arial" panose="020B0604020202020204" pitchFamily="34" charset="0"/>
              </a:rPr>
              <a:t>methodiek ‘</a:t>
            </a:r>
            <a:r>
              <a:rPr lang="nl-NL" sz="1800" dirty="0" err="1">
                <a:solidFill>
                  <a:srgbClr val="2E1B11"/>
                </a:solidFill>
                <a:latin typeface="Forma DJR Text" pitchFamily="2" charset="77"/>
                <a:cs typeface="Arial" panose="020B0604020202020204" pitchFamily="34" charset="0"/>
              </a:rPr>
              <a:t>praktijkgestuurd</a:t>
            </a:r>
            <a:r>
              <a:rPr lang="nl-NL" sz="1800" dirty="0">
                <a:solidFill>
                  <a:srgbClr val="2E1B11"/>
                </a:solidFill>
                <a:latin typeface="Forma DJR Text" pitchFamily="2" charset="77"/>
                <a:cs typeface="Arial" panose="020B0604020202020204" pitchFamily="34" charset="0"/>
              </a:rPr>
              <a:t> ontwikkelen’ (zie laatste dia). </a:t>
            </a:r>
          </a:p>
          <a:p>
            <a:pPr>
              <a:defRPr/>
            </a:pPr>
            <a:endParaRPr lang="nl-NL" sz="1800" dirty="0">
              <a:effectLst/>
              <a:latin typeface="Forma DJR Text" pitchFamily="2" charset="77"/>
              <a:ea typeface="Calibri" panose="020F0502020204030204" pitchFamily="34" charset="0"/>
              <a:cs typeface="Times New Roman" panose="02020603050405020304" pitchFamily="18" charset="0"/>
            </a:endParaRPr>
          </a:p>
          <a:p>
            <a:endParaRPr lang="nl-NL" sz="1800" dirty="0">
              <a:effectLst/>
              <a:latin typeface="Forma DJR Text" panose="0000000000000009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227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0179962" y="0"/>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kstvak 2">
            <a:extLst>
              <a:ext uri="{FF2B5EF4-FFF2-40B4-BE49-F238E27FC236}">
                <a16:creationId xmlns:a16="http://schemas.microsoft.com/office/drawing/2014/main" id="{883E2745-AE6C-4276-D759-6E86441EE893}"/>
              </a:ext>
            </a:extLst>
          </p:cNvPr>
          <p:cNvSpPr txBox="1"/>
          <p:nvPr/>
        </p:nvSpPr>
        <p:spPr>
          <a:xfrm>
            <a:off x="1162715" y="983056"/>
            <a:ext cx="7816032" cy="1754326"/>
          </a:xfrm>
          <a:prstGeom prst="rect">
            <a:avLst/>
          </a:prstGeom>
          <a:noFill/>
        </p:spPr>
        <p:txBody>
          <a:bodyPr wrap="square" rtlCol="0">
            <a:spAutoFit/>
          </a:bodyPr>
          <a:lstStyle/>
          <a:p>
            <a:r>
              <a:rPr lang="nl-NL" sz="5400" b="1" dirty="0">
                <a:latin typeface="Forma DJR Text" panose="00000000000000090000" pitchFamily="50" charset="0"/>
              </a:rPr>
              <a:t>Agenda systeembijeenkomst</a:t>
            </a:r>
          </a:p>
        </p:txBody>
      </p:sp>
      <p:sp>
        <p:nvSpPr>
          <p:cNvPr id="4" name="Tekstvak 3">
            <a:extLst>
              <a:ext uri="{FF2B5EF4-FFF2-40B4-BE49-F238E27FC236}">
                <a16:creationId xmlns:a16="http://schemas.microsoft.com/office/drawing/2014/main" id="{B7DB9894-C829-D558-151D-92F2BE4D27B2}"/>
              </a:ext>
            </a:extLst>
          </p:cNvPr>
          <p:cNvSpPr txBox="1"/>
          <p:nvPr/>
        </p:nvSpPr>
        <p:spPr>
          <a:xfrm>
            <a:off x="1162715" y="2871131"/>
            <a:ext cx="6975230" cy="2215991"/>
          </a:xfrm>
          <a:prstGeom prst="rect">
            <a:avLst/>
          </a:prstGeom>
          <a:noFill/>
        </p:spPr>
        <p:txBody>
          <a:bodyPr wrap="square" rtlCol="0">
            <a:spAutoFit/>
          </a:bodyPr>
          <a:lstStyle/>
          <a:p>
            <a:r>
              <a:rPr lang="nl-NL" sz="1800" dirty="0">
                <a:effectLst/>
                <a:latin typeface="Forma DJR Text" panose="00000000000000090000" pitchFamily="50" charset="0"/>
                <a:ea typeface="Calibri" panose="020F0502020204030204" pitchFamily="34" charset="0"/>
                <a:cs typeface="Times New Roman" panose="02020603050405020304" pitchFamily="18" charset="0"/>
              </a:rPr>
              <a:t> </a:t>
            </a:r>
          </a:p>
          <a:p>
            <a:pPr marL="342900" lvl="0" indent="-342900">
              <a:buClr>
                <a:srgbClr val="FFDA00"/>
              </a:buClr>
              <a:buFont typeface="Symbol" pitchFamily="2" charset="2"/>
              <a:buChar char=""/>
            </a:pPr>
            <a:r>
              <a:rPr lang="nl-NL" sz="2400" dirty="0">
                <a:latin typeface="Forma DJR Text" panose="00000000000000090000" pitchFamily="50" charset="0"/>
                <a:ea typeface="Calibri" panose="020F0502020204030204" pitchFamily="34" charset="0"/>
                <a:cs typeface="Times New Roman" panose="02020603050405020304" pitchFamily="18" charset="0"/>
              </a:rPr>
              <a:t>Korte inleiding</a:t>
            </a:r>
          </a:p>
          <a:p>
            <a:pPr marL="342900" lvl="0" indent="-342900">
              <a:buClr>
                <a:srgbClr val="FFDA00"/>
              </a:buClr>
              <a:buFont typeface="Symbol" pitchFamily="2" charset="2"/>
              <a:buChar char=""/>
            </a:pPr>
            <a:r>
              <a:rPr lang="nl-NL" sz="2400" dirty="0">
                <a:effectLst/>
                <a:latin typeface="Forma DJR Text" panose="00000000000000090000" pitchFamily="50" charset="0"/>
                <a:ea typeface="Calibri" panose="020F0502020204030204" pitchFamily="34" charset="0"/>
                <a:cs typeface="Times New Roman" panose="02020603050405020304" pitchFamily="18" charset="0"/>
              </a:rPr>
              <a:t>Casus </a:t>
            </a:r>
          </a:p>
          <a:p>
            <a:pPr marL="342900" lvl="0" indent="-342900">
              <a:buClr>
                <a:srgbClr val="FFDA00"/>
              </a:buClr>
              <a:buFont typeface="Symbol" pitchFamily="2" charset="2"/>
              <a:buChar char=""/>
            </a:pPr>
            <a:r>
              <a:rPr lang="nl-NL" sz="2400" dirty="0">
                <a:latin typeface="Forma DJR Text" panose="00000000000000090000" pitchFamily="50" charset="0"/>
                <a:ea typeface="Calibri" panose="020F0502020204030204" pitchFamily="34" charset="0"/>
                <a:cs typeface="Times New Roman" panose="02020603050405020304" pitchFamily="18" charset="0"/>
              </a:rPr>
              <a:t>Gezamenlijke analyse knelpunten</a:t>
            </a:r>
          </a:p>
          <a:p>
            <a:pPr marL="342900" lvl="0" indent="-342900">
              <a:buClr>
                <a:srgbClr val="FFDA00"/>
              </a:buClr>
              <a:buFont typeface="Symbol" pitchFamily="2" charset="2"/>
              <a:buChar char=""/>
            </a:pPr>
            <a:r>
              <a:rPr lang="nl-NL" sz="2400" dirty="0">
                <a:effectLst/>
                <a:latin typeface="Forma DJR Text" panose="00000000000000090000" pitchFamily="50" charset="0"/>
                <a:ea typeface="Calibri" panose="020F0502020204030204" pitchFamily="34" charset="0"/>
                <a:cs typeface="Times New Roman" panose="02020603050405020304" pitchFamily="18" charset="0"/>
              </a:rPr>
              <a:t>Oplossingsrichtingen</a:t>
            </a:r>
          </a:p>
          <a:p>
            <a:pPr marL="342900" lvl="0" indent="-342900">
              <a:buClr>
                <a:srgbClr val="FFDA00"/>
              </a:buClr>
              <a:buFont typeface="Symbol" pitchFamily="2" charset="2"/>
              <a:buChar char=""/>
            </a:pPr>
            <a:r>
              <a:rPr lang="nl-NL" sz="2400" dirty="0">
                <a:latin typeface="Forma DJR Text" panose="00000000000000090000" pitchFamily="50" charset="0"/>
                <a:ea typeface="Calibri" panose="020F0502020204030204" pitchFamily="34" charset="0"/>
                <a:cs typeface="Times New Roman" panose="02020603050405020304" pitchFamily="18" charset="0"/>
              </a:rPr>
              <a:t>Naar een gezamenlijke ontwikkelagenda</a:t>
            </a:r>
            <a:endParaRPr lang="nl-NL" sz="2400" dirty="0">
              <a:effectLst/>
              <a:latin typeface="Forma DJR Text" panose="0000000000000009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53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20810" y="-297455"/>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kstvak 2">
            <a:extLst>
              <a:ext uri="{FF2B5EF4-FFF2-40B4-BE49-F238E27FC236}">
                <a16:creationId xmlns:a16="http://schemas.microsoft.com/office/drawing/2014/main" id="{883E2745-AE6C-4276-D759-6E86441EE893}"/>
              </a:ext>
            </a:extLst>
          </p:cNvPr>
          <p:cNvSpPr txBox="1"/>
          <p:nvPr/>
        </p:nvSpPr>
        <p:spPr>
          <a:xfrm>
            <a:off x="2809164" y="1169348"/>
            <a:ext cx="6975230" cy="923330"/>
          </a:xfrm>
          <a:prstGeom prst="rect">
            <a:avLst/>
          </a:prstGeom>
          <a:noFill/>
        </p:spPr>
        <p:txBody>
          <a:bodyPr wrap="square" rtlCol="0">
            <a:spAutoFit/>
          </a:bodyPr>
          <a:lstStyle/>
          <a:p>
            <a:r>
              <a:rPr lang="nl-NL" sz="5400" b="1" dirty="0">
                <a:latin typeface="Forma DJR Text" panose="00000000000000090000" pitchFamily="50" charset="0"/>
              </a:rPr>
              <a:t>Doel</a:t>
            </a:r>
          </a:p>
        </p:txBody>
      </p:sp>
      <p:sp>
        <p:nvSpPr>
          <p:cNvPr id="8" name="Tekstvak 7">
            <a:extLst>
              <a:ext uri="{FF2B5EF4-FFF2-40B4-BE49-F238E27FC236}">
                <a16:creationId xmlns:a16="http://schemas.microsoft.com/office/drawing/2014/main" id="{0274345B-DAA4-48F4-9813-9830A51E7152}"/>
              </a:ext>
            </a:extLst>
          </p:cNvPr>
          <p:cNvSpPr txBox="1"/>
          <p:nvPr/>
        </p:nvSpPr>
        <p:spPr>
          <a:xfrm>
            <a:off x="2809164" y="2683806"/>
            <a:ext cx="7826119" cy="2585323"/>
          </a:xfrm>
          <a:prstGeom prst="rect">
            <a:avLst/>
          </a:prstGeom>
          <a:noFill/>
        </p:spPr>
        <p:txBody>
          <a:bodyPr wrap="square" rtlCol="0">
            <a:spAutoFit/>
          </a:bodyPr>
          <a:lstStyle/>
          <a:p>
            <a:r>
              <a:rPr lang="nl-NL" sz="1800" dirty="0">
                <a:effectLst/>
                <a:latin typeface="Forma DJR Text" panose="00000000000000090000" pitchFamily="50" charset="0"/>
                <a:ea typeface="Calibri" panose="020F0502020204030204" pitchFamily="34" charset="0"/>
                <a:cs typeface="Times New Roman" panose="02020603050405020304" pitchFamily="18" charset="0"/>
              </a:rPr>
              <a:t> </a:t>
            </a:r>
          </a:p>
          <a:p>
            <a:pPr lvl="0">
              <a:buClr>
                <a:srgbClr val="FFDA00"/>
              </a:buClr>
            </a:pPr>
            <a:r>
              <a:rPr lang="nl-NL" sz="2400" dirty="0">
                <a:latin typeface="Forma DJR Text" panose="00000000000000090000" pitchFamily="50" charset="0"/>
                <a:ea typeface="Calibri" panose="020F0502020204030204" pitchFamily="34" charset="0"/>
                <a:cs typeface="Times New Roman" panose="02020603050405020304" pitchFamily="18" charset="0"/>
              </a:rPr>
              <a:t>Door tijdig een </a:t>
            </a:r>
            <a:r>
              <a:rPr lang="nl-NL" sz="2400" b="1" dirty="0">
                <a:latin typeface="Forma DJR Text" panose="00000000000000090000" pitchFamily="50" charset="0"/>
                <a:ea typeface="Calibri" panose="020F0502020204030204" pitchFamily="34" charset="0"/>
                <a:cs typeface="Times New Roman" panose="02020603050405020304" pitchFamily="18" charset="0"/>
              </a:rPr>
              <a:t>goed beeld </a:t>
            </a:r>
            <a:r>
              <a:rPr lang="nl-NL" sz="2400" dirty="0">
                <a:latin typeface="Forma DJR Text" panose="00000000000000090000" pitchFamily="50" charset="0"/>
                <a:ea typeface="Calibri" panose="020F0502020204030204" pitchFamily="34" charset="0"/>
                <a:cs typeface="Times New Roman" panose="02020603050405020304" pitchFamily="18" charset="0"/>
              </a:rPr>
              <a:t>te vormen van de problematiek, goede </a:t>
            </a:r>
            <a:r>
              <a:rPr lang="nl-NL" sz="2400" b="1" dirty="0">
                <a:latin typeface="Forma DJR Text" panose="00000000000000090000" pitchFamily="50" charset="0"/>
                <a:ea typeface="Calibri" panose="020F0502020204030204" pitchFamily="34" charset="0"/>
                <a:cs typeface="Times New Roman" panose="02020603050405020304" pitchFamily="18" charset="0"/>
              </a:rPr>
              <a:t>onderlinge communicatie </a:t>
            </a:r>
            <a:r>
              <a:rPr lang="nl-NL" sz="2400" dirty="0">
                <a:latin typeface="Forma DJR Text" panose="00000000000000090000" pitchFamily="50" charset="0"/>
                <a:ea typeface="Calibri" panose="020F0502020204030204" pitchFamily="34" charset="0"/>
                <a:cs typeface="Times New Roman" panose="02020603050405020304" pitchFamily="18" charset="0"/>
              </a:rPr>
              <a:t>en het bieden van </a:t>
            </a:r>
            <a:r>
              <a:rPr lang="nl-NL" sz="2400" b="1" dirty="0">
                <a:latin typeface="Forma DJR Text" panose="00000000000000090000" pitchFamily="50" charset="0"/>
                <a:ea typeface="Calibri" panose="020F0502020204030204" pitchFamily="34" charset="0"/>
                <a:cs typeface="Times New Roman" panose="02020603050405020304" pitchFamily="18" charset="0"/>
              </a:rPr>
              <a:t>passende voorzieningen </a:t>
            </a:r>
            <a:r>
              <a:rPr lang="nl-NL" sz="2400" dirty="0">
                <a:latin typeface="Forma DJR Text" panose="00000000000000090000" pitchFamily="50" charset="0"/>
                <a:ea typeface="Calibri" panose="020F0502020204030204" pitchFamily="34" charset="0"/>
                <a:cs typeface="Times New Roman" panose="02020603050405020304" pitchFamily="18" charset="0"/>
              </a:rPr>
              <a:t>kan er een sluitende aanpak geboden worden.</a:t>
            </a:r>
          </a:p>
          <a:p>
            <a:pPr lvl="0">
              <a:buClr>
                <a:srgbClr val="FFDA00"/>
              </a:buClr>
            </a:pPr>
            <a:r>
              <a:rPr lang="nl-NL" sz="2400" dirty="0">
                <a:latin typeface="Forma DJR Text" panose="00000000000000090000" pitchFamily="50" charset="0"/>
                <a:ea typeface="Calibri" panose="020F0502020204030204" pitchFamily="34" charset="0"/>
                <a:cs typeface="Times New Roman" panose="02020603050405020304" pitchFamily="18" charset="0"/>
              </a:rPr>
              <a:t>Hierdoor is de kans op escalatie kleiner en kan er een duurzaam plan gemaakt worden.</a:t>
            </a:r>
          </a:p>
          <a:p>
            <a:pPr lvl="0">
              <a:buClr>
                <a:srgbClr val="FFDA00"/>
              </a:buClr>
            </a:pPr>
            <a:endParaRPr lang="nl-NL" sz="2400" dirty="0">
              <a:effectLst/>
              <a:latin typeface="Forma DJR Text" panose="0000000000000009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19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0139082" y="1046134"/>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kstvak 7">
            <a:extLst>
              <a:ext uri="{FF2B5EF4-FFF2-40B4-BE49-F238E27FC236}">
                <a16:creationId xmlns:a16="http://schemas.microsoft.com/office/drawing/2014/main" id="{0274345B-DAA4-48F4-9813-9830A51E7152}"/>
              </a:ext>
            </a:extLst>
          </p:cNvPr>
          <p:cNvSpPr txBox="1"/>
          <p:nvPr/>
        </p:nvSpPr>
        <p:spPr>
          <a:xfrm>
            <a:off x="2809164" y="2683806"/>
            <a:ext cx="7826119" cy="738664"/>
          </a:xfrm>
          <a:prstGeom prst="rect">
            <a:avLst/>
          </a:prstGeom>
          <a:noFill/>
        </p:spPr>
        <p:txBody>
          <a:bodyPr wrap="square" rtlCol="0">
            <a:spAutoFit/>
          </a:bodyPr>
          <a:lstStyle/>
          <a:p>
            <a:r>
              <a:rPr lang="nl-NL" sz="1800" dirty="0">
                <a:effectLst/>
                <a:latin typeface="Forma DJR Text" panose="00000000000000090000" pitchFamily="50" charset="0"/>
                <a:ea typeface="Calibri" panose="020F0502020204030204" pitchFamily="34" charset="0"/>
                <a:cs typeface="Times New Roman" panose="02020603050405020304" pitchFamily="18" charset="0"/>
              </a:rPr>
              <a:t> </a:t>
            </a:r>
          </a:p>
          <a:p>
            <a:pPr lvl="0">
              <a:buClr>
                <a:srgbClr val="FFDA00"/>
              </a:buClr>
            </a:pPr>
            <a:endParaRPr lang="nl-NL" sz="2400" dirty="0">
              <a:effectLst/>
              <a:latin typeface="Forma DJR Text" panose="00000000000000090000" pitchFamily="50"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FBA96849-D83A-243E-BFB3-BA87D1F6165E}"/>
              </a:ext>
            </a:extLst>
          </p:cNvPr>
          <p:cNvPicPr>
            <a:picLocks noChangeAspect="1"/>
          </p:cNvPicPr>
          <p:nvPr/>
        </p:nvPicPr>
        <p:blipFill>
          <a:blip r:embed="rId3"/>
          <a:stretch>
            <a:fillRect/>
          </a:stretch>
        </p:blipFill>
        <p:spPr>
          <a:xfrm>
            <a:off x="367367" y="2174241"/>
            <a:ext cx="12910712" cy="4975589"/>
          </a:xfrm>
          <a:prstGeom prst="rect">
            <a:avLst/>
          </a:prstGeom>
        </p:spPr>
      </p:pic>
    </p:spTree>
    <p:extLst>
      <p:ext uri="{BB962C8B-B14F-4D97-AF65-F5344CB8AC3E}">
        <p14:creationId xmlns:p14="http://schemas.microsoft.com/office/powerpoint/2010/main" val="198048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01CE18-3AC4-472A-9C6C-05BFC6BC8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33" y="276812"/>
            <a:ext cx="11480121" cy="6814651"/>
          </a:xfrm>
          <a:prstGeom prst="rect">
            <a:avLst/>
          </a:prstGeom>
        </p:spPr>
      </p:pic>
    </p:spTree>
    <p:extLst>
      <p:ext uri="{BB962C8B-B14F-4D97-AF65-F5344CB8AC3E}">
        <p14:creationId xmlns:p14="http://schemas.microsoft.com/office/powerpoint/2010/main" val="917748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20810" y="-297455"/>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kstvak 2">
            <a:extLst>
              <a:ext uri="{FF2B5EF4-FFF2-40B4-BE49-F238E27FC236}">
                <a16:creationId xmlns:a16="http://schemas.microsoft.com/office/drawing/2014/main" id="{883E2745-AE6C-4276-D759-6E86441EE893}"/>
              </a:ext>
            </a:extLst>
          </p:cNvPr>
          <p:cNvSpPr txBox="1"/>
          <p:nvPr/>
        </p:nvSpPr>
        <p:spPr>
          <a:xfrm>
            <a:off x="2869175" y="1697884"/>
            <a:ext cx="6989260" cy="923330"/>
          </a:xfrm>
          <a:prstGeom prst="rect">
            <a:avLst/>
          </a:prstGeom>
          <a:noFill/>
        </p:spPr>
        <p:txBody>
          <a:bodyPr wrap="square" rtlCol="0">
            <a:spAutoFit/>
          </a:bodyPr>
          <a:lstStyle/>
          <a:p>
            <a:r>
              <a:rPr lang="nl-NL" sz="5400" b="1" dirty="0">
                <a:latin typeface="Forma DJR Text" panose="00000000000000090000" pitchFamily="50" charset="0"/>
              </a:rPr>
              <a:t>Ontwikkelthema’s</a:t>
            </a:r>
          </a:p>
        </p:txBody>
      </p:sp>
      <p:sp>
        <p:nvSpPr>
          <p:cNvPr id="8" name="Tekstvak 7">
            <a:extLst>
              <a:ext uri="{FF2B5EF4-FFF2-40B4-BE49-F238E27FC236}">
                <a16:creationId xmlns:a16="http://schemas.microsoft.com/office/drawing/2014/main" id="{0274345B-DAA4-48F4-9813-9830A51E7152}"/>
              </a:ext>
            </a:extLst>
          </p:cNvPr>
          <p:cNvSpPr txBox="1"/>
          <p:nvPr/>
        </p:nvSpPr>
        <p:spPr>
          <a:xfrm>
            <a:off x="2864504" y="3234051"/>
            <a:ext cx="7826119" cy="1846659"/>
          </a:xfrm>
          <a:prstGeom prst="rect">
            <a:avLst/>
          </a:prstGeom>
          <a:noFill/>
        </p:spPr>
        <p:txBody>
          <a:bodyPr wrap="square" rtlCol="0">
            <a:spAutoFit/>
          </a:bodyPr>
          <a:lstStyle/>
          <a:p>
            <a:pPr marL="285750" lvl="0" indent="-285750">
              <a:buFont typeface="Arial" panose="020B0604020202020204" pitchFamily="34" charset="0"/>
              <a:buChar char="•"/>
            </a:pPr>
            <a:r>
              <a:rPr lang="nl-NL" dirty="0">
                <a:latin typeface="Forma DJR Text" pitchFamily="2" charset="77"/>
              </a:rPr>
              <a:t>Hoe zorg je voor een duurzaam perspectief in plan en aanpak? Concreter: snelle signalering, gedegen diagnose en actie zodat je zoveel mogelijk toename van problematiek kunt voorkomen?</a:t>
            </a:r>
          </a:p>
          <a:p>
            <a:pPr lvl="0"/>
            <a:endParaRPr lang="nl-NL" dirty="0">
              <a:latin typeface="Forma DJR Text" pitchFamily="2" charset="77"/>
            </a:endParaRPr>
          </a:p>
          <a:p>
            <a:pPr marL="285750" lvl="0" indent="-285750">
              <a:buFont typeface="Arial" panose="020B0604020202020204" pitchFamily="34" charset="0"/>
              <a:buChar char="•"/>
            </a:pPr>
            <a:r>
              <a:rPr lang="nl-NL" dirty="0">
                <a:latin typeface="Forma DJR Text" pitchFamily="2" charset="77"/>
              </a:rPr>
              <a:t>Hoe kunnen we vanuit samenhang samenwerken? Wat is hiervoor nodig?</a:t>
            </a:r>
          </a:p>
          <a:p>
            <a:pPr marL="285750" indent="-285750">
              <a:buFont typeface="Arial" panose="020B0604020202020204" pitchFamily="34" charset="0"/>
              <a:buChar char="•"/>
            </a:pPr>
            <a:endParaRPr lang="nl-NL" sz="2400" dirty="0">
              <a:effectLst/>
              <a:latin typeface="Forma DJR Text" panose="0000000000000009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125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20810" y="-297455"/>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4">
            <a:extLst>
              <a:ext uri="{FF2B5EF4-FFF2-40B4-BE49-F238E27FC236}">
                <a16:creationId xmlns:a16="http://schemas.microsoft.com/office/drawing/2014/main" id="{6CADC152-E32F-486F-9BBD-B3B726D7D26B}"/>
              </a:ext>
            </a:extLst>
          </p:cNvPr>
          <p:cNvPicPr>
            <a:picLocks noChangeAspect="1"/>
          </p:cNvPicPr>
          <p:nvPr/>
        </p:nvPicPr>
        <p:blipFill>
          <a:blip r:embed="rId3"/>
          <a:stretch>
            <a:fillRect/>
          </a:stretch>
        </p:blipFill>
        <p:spPr>
          <a:xfrm>
            <a:off x="3211829" y="606424"/>
            <a:ext cx="7258051" cy="5645151"/>
          </a:xfrm>
          <a:prstGeom prst="rect">
            <a:avLst/>
          </a:prstGeom>
        </p:spPr>
      </p:pic>
    </p:spTree>
    <p:extLst>
      <p:ext uri="{BB962C8B-B14F-4D97-AF65-F5344CB8AC3E}">
        <p14:creationId xmlns:p14="http://schemas.microsoft.com/office/powerpoint/2010/main" val="125410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cxnSp>
        <p:nvCxnSpPr>
          <p:cNvPr id="279" name="Google Shape;279;p37"/>
          <p:cNvCxnSpPr>
            <a:cxnSpLocks/>
          </p:cNvCxnSpPr>
          <p:nvPr/>
        </p:nvCxnSpPr>
        <p:spPr>
          <a:xfrm>
            <a:off x="11462800" y="164456"/>
            <a:ext cx="0" cy="2009785"/>
          </a:xfrm>
          <a:prstGeom prst="straightConnector1">
            <a:avLst/>
          </a:prstGeom>
          <a:noFill/>
          <a:ln w="19050" cap="flat" cmpd="sng">
            <a:solidFill>
              <a:schemeClr val="bg1"/>
            </a:solidFill>
            <a:prstDash val="solid"/>
            <a:round/>
            <a:headEnd type="none" w="med" len="med"/>
            <a:tailEnd type="none" w="med" len="med"/>
          </a:ln>
        </p:spPr>
      </p:cxnSp>
      <p:sp>
        <p:nvSpPr>
          <p:cNvPr id="2" name="Rechthoek 1">
            <a:extLst>
              <a:ext uri="{FF2B5EF4-FFF2-40B4-BE49-F238E27FC236}">
                <a16:creationId xmlns:a16="http://schemas.microsoft.com/office/drawing/2014/main" id="{F281E516-15BD-48ED-9801-1FA3C76EF32D}"/>
              </a:ext>
            </a:extLst>
          </p:cNvPr>
          <p:cNvSpPr/>
          <p:nvPr/>
        </p:nvSpPr>
        <p:spPr>
          <a:xfrm>
            <a:off x="-120810" y="-297455"/>
            <a:ext cx="2213137" cy="727525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3">
            <a:extLst>
              <a:ext uri="{FF2B5EF4-FFF2-40B4-BE49-F238E27FC236}">
                <a16:creationId xmlns:a16="http://schemas.microsoft.com/office/drawing/2014/main" id="{086D7838-725F-558C-F371-5E991EF378A2}"/>
              </a:ext>
            </a:extLst>
          </p:cNvPr>
          <p:cNvSpPr txBox="1"/>
          <p:nvPr/>
        </p:nvSpPr>
        <p:spPr>
          <a:xfrm>
            <a:off x="2906441" y="1908650"/>
            <a:ext cx="6975230" cy="2708434"/>
          </a:xfrm>
          <a:prstGeom prst="rect">
            <a:avLst/>
          </a:prstGeom>
          <a:noFill/>
        </p:spPr>
        <p:txBody>
          <a:bodyPr wrap="square" rtlCol="0">
            <a:spAutoFit/>
          </a:bodyPr>
          <a:lstStyle/>
          <a:p>
            <a:r>
              <a:rPr lang="nl-NL" sz="5400" b="1" dirty="0">
                <a:latin typeface="Forma DJR Text" panose="00000000000000090000" pitchFamily="50" charset="0"/>
              </a:rPr>
              <a:t>Oplossingsrichtingen</a:t>
            </a:r>
          </a:p>
          <a:p>
            <a:endParaRPr lang="nl-NL" sz="2000" b="1" dirty="0">
              <a:latin typeface="Forma DJR Text" panose="00000000000000090000" pitchFamily="50" charset="0"/>
            </a:endParaRPr>
          </a:p>
          <a:p>
            <a:endParaRPr lang="nl-NL" sz="2000" b="1" dirty="0">
              <a:latin typeface="Forma DJR Text" panose="00000000000000090000" pitchFamily="50" charset="0"/>
            </a:endParaRPr>
          </a:p>
          <a:p>
            <a:pPr marL="342900" indent="-342900">
              <a:buFont typeface="Arial" panose="020B0604020202020204" pitchFamily="34" charset="0"/>
              <a:buChar char="•"/>
            </a:pPr>
            <a:r>
              <a:rPr lang="nl-NL" sz="2000" dirty="0">
                <a:latin typeface="Forma DJR Text" panose="00000000000000090000" pitchFamily="50" charset="0"/>
              </a:rPr>
              <a:t>Samenwerking tussen veiligheid en sociaal domein</a:t>
            </a:r>
          </a:p>
          <a:p>
            <a:pPr marL="342900" indent="-342900">
              <a:buFont typeface="Arial" panose="020B0604020202020204" pitchFamily="34" charset="0"/>
              <a:buChar char="•"/>
            </a:pPr>
            <a:r>
              <a:rPr lang="nl-NL" sz="2000" dirty="0">
                <a:latin typeface="Forma DJR Text" panose="00000000000000090000" pitchFamily="50" charset="0"/>
              </a:rPr>
              <a:t>Inzet van een procesregisseur om alle benodigde partijen bij elkaar te brengen</a:t>
            </a:r>
          </a:p>
          <a:p>
            <a:pPr marL="285750" indent="-285750">
              <a:buFont typeface="Arial" panose="020B0604020202020204" pitchFamily="34" charset="0"/>
              <a:buChar char="•"/>
            </a:pPr>
            <a:endParaRPr lang="nl-NL" sz="1600" dirty="0">
              <a:latin typeface="Forma DJR Text" panose="00000000000000090000" pitchFamily="50" charset="0"/>
            </a:endParaRPr>
          </a:p>
        </p:txBody>
      </p:sp>
    </p:spTree>
    <p:extLst>
      <p:ext uri="{BB962C8B-B14F-4D97-AF65-F5344CB8AC3E}">
        <p14:creationId xmlns:p14="http://schemas.microsoft.com/office/powerpoint/2010/main" val="172803647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0795751-d347-4de3-9d9f-2ea2fedcd1b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9C23FFD972054C9EFF6C3D3787DFFD" ma:contentTypeVersion="15" ma:contentTypeDescription="Een nieuw document maken." ma:contentTypeScope="" ma:versionID="0c9e854d709f55179e59ed1b16fdee92">
  <xsd:schema xmlns:xsd="http://www.w3.org/2001/XMLSchema" xmlns:xs="http://www.w3.org/2001/XMLSchema" xmlns:p="http://schemas.microsoft.com/office/2006/metadata/properties" xmlns:ns3="4605c581-8a17-42c6-850f-1e3a4d161bc3" xmlns:ns4="70795751-d347-4de3-9d9f-2ea2fedcd1bb" targetNamespace="http://schemas.microsoft.com/office/2006/metadata/properties" ma:root="true" ma:fieldsID="8176e2637a64bce60eb0eed32cf700d7" ns3:_="" ns4:_="">
    <xsd:import namespace="4605c581-8a17-42c6-850f-1e3a4d161bc3"/>
    <xsd:import namespace="70795751-d347-4de3-9d9f-2ea2fedcd1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5c581-8a17-42c6-850f-1e3a4d161bc3"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95751-d347-4de3-9d9f-2ea2fedcd1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1FF197-2746-48BB-9E0E-D5585B2A29C0}">
  <ds:schemaRefs>
    <ds:schemaRef ds:uri="http://schemas.microsoft.com/sharepoint/v3/contenttype/forms"/>
  </ds:schemaRefs>
</ds:datastoreItem>
</file>

<file path=customXml/itemProps2.xml><?xml version="1.0" encoding="utf-8"?>
<ds:datastoreItem xmlns:ds="http://schemas.openxmlformats.org/officeDocument/2006/customXml" ds:itemID="{70AB93A7-7910-4F1B-9CC0-16ED4C2B56BA}">
  <ds:schemaRefs>
    <ds:schemaRef ds:uri="http://schemas.microsoft.com/office/2006/documentManagement/types"/>
    <ds:schemaRef ds:uri="4605c581-8a17-42c6-850f-1e3a4d161bc3"/>
    <ds:schemaRef ds:uri="http://purl.org/dc/elements/1.1/"/>
    <ds:schemaRef ds:uri="http://purl.org/dc/terms/"/>
    <ds:schemaRef ds:uri="http://schemas.microsoft.com/office/2006/metadata/properties"/>
    <ds:schemaRef ds:uri="http://purl.org/dc/dcmitype/"/>
    <ds:schemaRef ds:uri="70795751-d347-4de3-9d9f-2ea2fedcd1bb"/>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797597-8D9D-4B4D-AFB5-5C9D8D8F4D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5c581-8a17-42c6-850f-1e3a4d161bc3"/>
    <ds:schemaRef ds:uri="70795751-d347-4de3-9d9f-2ea2fedcd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255</TotalTime>
  <Words>218</Words>
  <Application>Microsoft Office PowerPoint</Application>
  <PresentationFormat>Breedbeeld</PresentationFormat>
  <Paragraphs>34</Paragraphs>
  <Slides>10</Slides>
  <Notes>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10</vt:i4>
      </vt:variant>
    </vt:vector>
  </HeadingPairs>
  <TitlesOfParts>
    <vt:vector size="19" baseType="lpstr">
      <vt:lpstr>Abadi Extra Light</vt:lpstr>
      <vt:lpstr>Arial</vt:lpstr>
      <vt:lpstr>Calibri</vt:lpstr>
      <vt:lpstr>Calibri Light</vt:lpstr>
      <vt:lpstr>Forma DJR Text</vt:lpstr>
      <vt:lpstr>Helvetica</vt:lpstr>
      <vt:lpstr>Symbol</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Melissa Kuipers</dc:creator>
  <cp:lastModifiedBy>Melissa Kuipers</cp:lastModifiedBy>
  <cp:revision>6</cp:revision>
  <dcterms:created xsi:type="dcterms:W3CDTF">2023-03-29T10:55:54Z</dcterms:created>
  <dcterms:modified xsi:type="dcterms:W3CDTF">2023-06-12T07:34:07Z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0x010100809C23FFD972054C9EFF6C3D3787DFFD</vt:lpwstr>
  </property>
</Properties>
</file>