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906" r:id="rId5"/>
    <p:sldId id="546" r:id="rId6"/>
    <p:sldId id="753" r:id="rId7"/>
    <p:sldId id="899" r:id="rId8"/>
    <p:sldId id="705" r:id="rId9"/>
    <p:sldId id="903" r:id="rId10"/>
    <p:sldId id="908" r:id="rId11"/>
    <p:sldId id="904" r:id="rId12"/>
    <p:sldId id="256" r:id="rId13"/>
    <p:sldId id="902" r:id="rId14"/>
    <p:sldId id="907" r:id="rId15"/>
    <p:sldId id="901" r:id="rId16"/>
    <p:sldId id="905" r:id="rId17"/>
    <p:sldId id="851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zan Daamen" initials="SD" lastIdx="4" clrIdx="0">
    <p:extLst>
      <p:ext uri="{19B8F6BF-5375-455C-9EA6-DF929625EA0E}">
        <p15:presenceInfo xmlns:p15="http://schemas.microsoft.com/office/powerpoint/2012/main" userId="S::Suzan@uitvoeringsbrigade.nl::8c5b668d-cd1c-40c6-9df7-521306ddb79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6" autoAdjust="0"/>
    <p:restoredTop sz="96405"/>
  </p:normalViewPr>
  <p:slideViewPr>
    <p:cSldViewPr snapToGrid="0">
      <p:cViewPr varScale="1">
        <p:scale>
          <a:sx n="106" d="100"/>
          <a:sy n="106" d="100"/>
        </p:scale>
        <p:origin x="208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4A7C2-7847-4122-9FFF-6002C9AACC3E}" type="datetimeFigureOut">
              <a:rPr lang="nl-NL" smtClean="0"/>
              <a:t>03-04-2024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FEDD8-4AEE-4A61-A19B-EE8B5C3F21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5031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1f45587f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1f45587f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646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1f45587f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1f45587f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955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1f45587f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1f45587f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3659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61f45587f5_3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61f45587f5_3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8217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1f45587f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1f45587f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0819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1f45587f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1f45587f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9723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1f45587f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1f45587f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2161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1f45587f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1f45587f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357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1f45587f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1f45587f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6315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1f45587f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1f45587f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5382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1f45587f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61f45587f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4734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92F8E6-F882-4C04-B239-F4FF9FE719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832905C-CE5D-471F-8A2C-9CE539A58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63B9AE-32E6-437D-A394-42AB46FF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AF9B-6CAA-4254-A983-C68FD55FC650}" type="datetimeFigureOut">
              <a:rPr lang="nl-NL" smtClean="0"/>
              <a:t>03-04-2024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B036BE7-4532-4F9D-8748-C805FFF2C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CD2E89-A316-4EE6-A3E8-446DB07BA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5EC1-7C74-4102-8A55-5CE72302D9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023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5B944D-E3D4-43FB-A8F4-530CE9BBF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EDD9F76-658F-4E7C-8C3A-CAEBE2015B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E2CD03-A240-4D27-9F38-D5E41003A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AF9B-6CAA-4254-A983-C68FD55FC650}" type="datetimeFigureOut">
              <a:rPr lang="nl-NL" smtClean="0"/>
              <a:t>03-04-2024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E8AB45-ADFC-4C28-A95E-854FD62B5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F6C423D-E313-4C78-8094-38312B476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5EC1-7C74-4102-8A55-5CE72302D9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211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3635413-2E09-45CD-A85F-F398F4B58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419AC2A-468D-4FB1-8060-32DCA521D6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93CDD7-BA4C-4482-8109-6DEECDC73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AF9B-6CAA-4254-A983-C68FD55FC650}" type="datetimeFigureOut">
              <a:rPr lang="nl-NL" smtClean="0"/>
              <a:t>03-04-2024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557DBC-6349-472A-9103-8B656BD37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E684354-2447-4BFC-840B-EFC4B30BC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5EC1-7C74-4102-8A55-5CE72302D9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7006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663471" y="3702893"/>
            <a:ext cx="5243600" cy="27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  <a:latin typeface="Abadi Extra Light" panose="020B0204020104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3172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2A7FAB-8B96-4357-A820-2277955A3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9E7579-9C1C-41DD-87F0-67BC5BD2E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71369A-E7DE-42FC-9AF4-7FA0568E0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AF9B-6CAA-4254-A983-C68FD55FC650}" type="datetimeFigureOut">
              <a:rPr lang="nl-NL" smtClean="0"/>
              <a:t>03-04-2024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CB5D3C-87BF-40B6-B2F2-DEE191D8B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977E50-C343-4109-A62B-230D64136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5EC1-7C74-4102-8A55-5CE72302D9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0497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DC73A-F29D-4B0A-A68F-8056444E3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DBD5DB0-0954-4EAB-8C92-3D98B992C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389DA4-217F-484F-B710-99DF86656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AF9B-6CAA-4254-A983-C68FD55FC650}" type="datetimeFigureOut">
              <a:rPr lang="nl-NL" smtClean="0"/>
              <a:t>03-04-2024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447E193-34BF-4D1A-B779-48054191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48F90ED-4DCF-4A0C-9997-46234A4BE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5EC1-7C74-4102-8A55-5CE72302D9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3727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218F78-03E2-4DC3-9D98-08DA88819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648C47-2363-44F7-AA3D-998966D508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C2131FB-B933-4C21-98F3-4121886DE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F4B1A47-F635-4800-A546-4A1C29543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AF9B-6CAA-4254-A983-C68FD55FC650}" type="datetimeFigureOut">
              <a:rPr lang="nl-NL" smtClean="0"/>
              <a:t>03-04-2024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52E8655-5F1F-4175-A9DA-ADC16D027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E944751-808D-4742-8583-BAC66880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5EC1-7C74-4102-8A55-5CE72302D9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1463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B21DEC-D03A-49F4-888F-BCA5C6DB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6870B0D-F0FF-434F-9806-2D6D9233D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2EDB45-AEB3-4199-AE64-2C30A5EBE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5F9E21E-AB01-4482-8277-F97B48DC3A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C2DC6FC-95FB-40D2-819F-41A0EBBE9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900F59A-9D13-4BF7-8CC4-96746E670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AF9B-6CAA-4254-A983-C68FD55FC650}" type="datetimeFigureOut">
              <a:rPr lang="nl-NL" smtClean="0"/>
              <a:t>03-04-2024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EA0E35C-F37B-4F23-8E0F-E121BE6A2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623FAA2-A813-43D4-9EA1-BD3B64D44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5EC1-7C74-4102-8A55-5CE72302D9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3021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C6B022-09A1-42BA-B11C-D83DA6778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1F3089C-E29A-41EB-B793-325DE517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AF9B-6CAA-4254-A983-C68FD55FC650}" type="datetimeFigureOut">
              <a:rPr lang="nl-NL" smtClean="0"/>
              <a:t>03-04-2024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AF32958-AA3F-407D-85D6-B1F2E26DC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C8B1BE1-D65D-43D3-8E2E-58A5069CF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5EC1-7C74-4102-8A55-5CE72302D9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973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CA7EE6F9-75A0-4DFA-B8F1-1D9A55C1D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AF9B-6CAA-4254-A983-C68FD55FC650}" type="datetimeFigureOut">
              <a:rPr lang="nl-NL" smtClean="0"/>
              <a:t>03-04-2024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6721034-DC32-45D3-A514-797E95182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CB7E486-DDA8-428B-A8BF-B43098376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5EC1-7C74-4102-8A55-5CE72302D9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09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933E0-3DE0-4570-8548-9AA912053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60AC6C-5C2A-45EA-8532-381A8F1C8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CC49B99-F89E-42A4-A22E-4C103913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824E0F9-6A81-48F5-86BA-EE79EB669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AF9B-6CAA-4254-A983-C68FD55FC650}" type="datetimeFigureOut">
              <a:rPr lang="nl-NL" smtClean="0"/>
              <a:t>03-04-2024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AD6BAAE-3B14-400D-A0E7-8CAD07B9D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4EBCA7B-471D-4C92-815B-1EF191C3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5EC1-7C74-4102-8A55-5CE72302D9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3169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B5DE50-49A8-411A-9B3F-E6004D438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92BFE68-6CF4-432B-BADC-7CA6E12636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4B09A73-F14B-40D2-9D3B-68ABD01C6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CEF1CAE-39C2-4C9E-B8A6-0A75B8F45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AF9B-6CAA-4254-A983-C68FD55FC650}" type="datetimeFigureOut">
              <a:rPr lang="nl-NL" smtClean="0"/>
              <a:t>03-04-2024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9F2DF41-F4E8-4890-9664-E09CF5320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CA5240-A215-413E-9DEA-42C303F76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5EC1-7C74-4102-8A55-5CE72302D9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4449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11D254A-A04D-404A-A9F6-4F3A65ACC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FCD87B-1078-43A2-8476-D06188AF9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39A2565-B2B2-4C1E-AABD-FCC7CC2339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8AF9B-6CAA-4254-A983-C68FD55FC650}" type="datetimeFigureOut">
              <a:rPr lang="nl-NL" smtClean="0"/>
              <a:t>03-04-2024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F3B67E-48F4-48A0-93AA-54AF827547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A3B9CD-C7E4-4B4C-BE6E-E56D2E342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C5EC1-7C74-4102-8A55-5CE72302D93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761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Google Shape;279;p37"/>
          <p:cNvCxnSpPr>
            <a:cxnSpLocks/>
          </p:cNvCxnSpPr>
          <p:nvPr/>
        </p:nvCxnSpPr>
        <p:spPr>
          <a:xfrm>
            <a:off x="11462800" y="164456"/>
            <a:ext cx="0" cy="2009785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F281E516-15BD-48ED-9801-1FA3C76EF32D}"/>
              </a:ext>
            </a:extLst>
          </p:cNvPr>
          <p:cNvSpPr/>
          <p:nvPr/>
        </p:nvSpPr>
        <p:spPr>
          <a:xfrm>
            <a:off x="10179962" y="0"/>
            <a:ext cx="2213137" cy="7275252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83E2745-AE6C-4276-D759-6E86441EE893}"/>
              </a:ext>
            </a:extLst>
          </p:cNvPr>
          <p:cNvSpPr txBox="1"/>
          <p:nvPr/>
        </p:nvSpPr>
        <p:spPr>
          <a:xfrm>
            <a:off x="1162715" y="972896"/>
            <a:ext cx="7816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latin typeface="Forma DJR Text" panose="00000000000000090000" pitchFamily="50" charset="0"/>
              </a:rPr>
              <a:t>Voorbeeld PPT voor systeembijeenkomst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7DB9894-C829-D558-151D-92F2BE4D27B2}"/>
              </a:ext>
            </a:extLst>
          </p:cNvPr>
          <p:cNvSpPr txBox="1"/>
          <p:nvPr/>
        </p:nvSpPr>
        <p:spPr>
          <a:xfrm>
            <a:off x="1162715" y="3637626"/>
            <a:ext cx="6975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orma DJR Text" pitchFamily="2" charset="77"/>
              </a:rPr>
              <a:t>In de groene tekst staan aanwijzingen voor het maken/invullen van jouw </a:t>
            </a:r>
            <a:r>
              <a:rPr kumimoji="0" lang="nl-NL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orma DJR Text" pitchFamily="2" charset="77"/>
              </a:rPr>
              <a:t>ppt</a:t>
            </a:r>
            <a:r>
              <a:rPr kumimoji="0" lang="nl-NL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orma DJR Text" pitchFamily="2" charset="77"/>
              </a:rPr>
              <a:t> voor de systeembijeenkomst</a:t>
            </a:r>
            <a:endParaRPr lang="nl-NL" sz="1800" dirty="0">
              <a:solidFill>
                <a:schemeClr val="accent6"/>
              </a:solidFill>
              <a:latin typeface="Forma DJR Text" pitchFamily="2" charset="77"/>
              <a:cs typeface="Arial" panose="020B0604020202020204" pitchFamily="34" charset="0"/>
            </a:endParaRPr>
          </a:p>
          <a:p>
            <a:pPr>
              <a:defRPr/>
            </a:pPr>
            <a:endParaRPr lang="nl-NL" sz="1800" dirty="0">
              <a:effectLst/>
              <a:latin typeface="Forma DJR Tex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800" dirty="0">
              <a:effectLst/>
              <a:latin typeface="Forma DJR Text" panose="0000000000000009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360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Google Shape;279;p37"/>
          <p:cNvCxnSpPr>
            <a:cxnSpLocks/>
          </p:cNvCxnSpPr>
          <p:nvPr/>
        </p:nvCxnSpPr>
        <p:spPr>
          <a:xfrm>
            <a:off x="11462800" y="164456"/>
            <a:ext cx="0" cy="2009785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F281E516-15BD-48ED-9801-1FA3C76EF32D}"/>
              </a:ext>
            </a:extLst>
          </p:cNvPr>
          <p:cNvSpPr/>
          <p:nvPr/>
        </p:nvSpPr>
        <p:spPr>
          <a:xfrm>
            <a:off x="-120810" y="-297455"/>
            <a:ext cx="2213137" cy="7275252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83E2745-AE6C-4276-D759-6E86441EE893}"/>
              </a:ext>
            </a:extLst>
          </p:cNvPr>
          <p:cNvSpPr txBox="1"/>
          <p:nvPr/>
        </p:nvSpPr>
        <p:spPr>
          <a:xfrm>
            <a:off x="8379640" y="6108769"/>
            <a:ext cx="6989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Forma DJR Text" panose="00000000000000090000" pitchFamily="50" charset="0"/>
              </a:rPr>
              <a:t>Situatie per </a:t>
            </a:r>
            <a:r>
              <a:rPr lang="nl-NL" sz="3200" b="1" dirty="0" err="1">
                <a:latin typeface="Forma DJR Text" panose="00000000000000090000" pitchFamily="50" charset="0"/>
              </a:rPr>
              <a:t>leefveld</a:t>
            </a:r>
            <a:endParaRPr lang="nl-NL" sz="3200" b="1" dirty="0">
              <a:latin typeface="Forma DJR Text" panose="00000000000000090000" pitchFamily="50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071A3BA-06F2-22F6-F3DF-59B8D9F89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827" y="1693677"/>
            <a:ext cx="1295679" cy="129567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3BE7902-0EB5-1A61-C8A1-19EB397DC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70" y="4150029"/>
            <a:ext cx="1295679" cy="129567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E9B6439-D535-0C31-7556-54A3717AA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034" y="1073541"/>
            <a:ext cx="1295679" cy="129567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4E30D05-73B1-7936-A820-FEF67222AB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95" y="4408696"/>
            <a:ext cx="1295679" cy="129567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48E4B78-0D91-B304-41F9-3FA6D7D53E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506" y="1073541"/>
            <a:ext cx="1295679" cy="129567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A669408-3224-2C47-C7D9-2443D46395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874" y="3502190"/>
            <a:ext cx="1295679" cy="129567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D8849CC-05FF-1922-761F-DAEEC4C47D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736" y="3113017"/>
            <a:ext cx="1295679" cy="1295679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09BAF99C-19FB-D687-8CB7-D6FCB0A3A2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4684" y="2369220"/>
            <a:ext cx="1295679" cy="1295679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265CE49E-557B-BE9F-B16E-1FE38DBBFE19}"/>
              </a:ext>
            </a:extLst>
          </p:cNvPr>
          <p:cNvSpPr txBox="1"/>
          <p:nvPr/>
        </p:nvSpPr>
        <p:spPr>
          <a:xfrm>
            <a:off x="2754305" y="3391524"/>
            <a:ext cx="116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+mj-lt"/>
              </a:rPr>
              <a:t>Vul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dit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blokje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met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info</a:t>
            </a:r>
            <a:r>
              <a:rPr lang="de-DE" sz="1400" dirty="0">
                <a:latin typeface="+mj-lt"/>
              </a:rPr>
              <a:t> (ca. 50 </a:t>
            </a:r>
            <a:r>
              <a:rPr lang="de-DE" sz="1400" dirty="0" err="1">
                <a:latin typeface="+mj-lt"/>
              </a:rPr>
              <a:t>woorden</a:t>
            </a:r>
            <a:r>
              <a:rPr lang="de-DE" sz="1400" dirty="0">
                <a:latin typeface="+mj-lt"/>
              </a:rPr>
              <a:t>)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B7F9CBBB-EB0B-819C-D32F-0AEB7357C216}"/>
              </a:ext>
            </a:extLst>
          </p:cNvPr>
          <p:cNvSpPr txBox="1"/>
          <p:nvPr/>
        </p:nvSpPr>
        <p:spPr>
          <a:xfrm>
            <a:off x="3084231" y="1804909"/>
            <a:ext cx="116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+mj-lt"/>
              </a:rPr>
              <a:t>Vul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dit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blokje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met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info</a:t>
            </a:r>
            <a:r>
              <a:rPr lang="de-DE" sz="1400" dirty="0">
                <a:latin typeface="+mj-lt"/>
              </a:rPr>
              <a:t> (ca. 50 </a:t>
            </a:r>
            <a:r>
              <a:rPr lang="de-DE" sz="1400" dirty="0" err="1">
                <a:latin typeface="+mj-lt"/>
              </a:rPr>
              <a:t>woorden</a:t>
            </a:r>
            <a:r>
              <a:rPr lang="de-DE" sz="1400" dirty="0">
                <a:latin typeface="+mj-lt"/>
              </a:rPr>
              <a:t>)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CCE646CE-5199-FDC2-6F73-18DCFB3F820B}"/>
              </a:ext>
            </a:extLst>
          </p:cNvPr>
          <p:cNvSpPr txBox="1"/>
          <p:nvPr/>
        </p:nvSpPr>
        <p:spPr>
          <a:xfrm>
            <a:off x="5780556" y="262247"/>
            <a:ext cx="116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+mj-lt"/>
              </a:rPr>
              <a:t>Vul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dit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blokje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met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info</a:t>
            </a:r>
            <a:r>
              <a:rPr lang="de-DE" sz="1400" dirty="0">
                <a:latin typeface="+mj-lt"/>
              </a:rPr>
              <a:t> (ca. 50 </a:t>
            </a:r>
            <a:r>
              <a:rPr lang="de-DE" sz="1400" dirty="0" err="1">
                <a:latin typeface="+mj-lt"/>
              </a:rPr>
              <a:t>woorden</a:t>
            </a:r>
            <a:r>
              <a:rPr lang="de-DE" sz="1400" dirty="0">
                <a:latin typeface="+mj-lt"/>
              </a:rPr>
              <a:t>)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026A2B9E-29D9-EF35-FE44-685953262D38}"/>
              </a:ext>
            </a:extLst>
          </p:cNvPr>
          <p:cNvSpPr txBox="1"/>
          <p:nvPr/>
        </p:nvSpPr>
        <p:spPr>
          <a:xfrm>
            <a:off x="3981003" y="4913607"/>
            <a:ext cx="116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+mj-lt"/>
              </a:rPr>
              <a:t>Vul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dit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blokje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met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info</a:t>
            </a:r>
            <a:r>
              <a:rPr lang="de-DE" sz="1400" dirty="0">
                <a:latin typeface="+mj-lt"/>
              </a:rPr>
              <a:t> (ca. 50 </a:t>
            </a:r>
            <a:r>
              <a:rPr lang="de-DE" sz="1400" dirty="0" err="1">
                <a:latin typeface="+mj-lt"/>
              </a:rPr>
              <a:t>woorden</a:t>
            </a:r>
            <a:r>
              <a:rPr lang="de-DE" sz="1400" dirty="0">
                <a:latin typeface="+mj-lt"/>
              </a:rPr>
              <a:t>)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2F79B7B8-7FCA-1572-2A6B-71C3C0A004A3}"/>
              </a:ext>
            </a:extLst>
          </p:cNvPr>
          <p:cNvSpPr txBox="1"/>
          <p:nvPr/>
        </p:nvSpPr>
        <p:spPr>
          <a:xfrm>
            <a:off x="6193363" y="5744056"/>
            <a:ext cx="116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+mj-lt"/>
              </a:rPr>
              <a:t>Vul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dit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blokje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met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info</a:t>
            </a:r>
            <a:r>
              <a:rPr lang="de-DE" sz="1400" dirty="0">
                <a:latin typeface="+mj-lt"/>
              </a:rPr>
              <a:t> (ca. 50 </a:t>
            </a:r>
            <a:r>
              <a:rPr lang="de-DE" sz="1400" dirty="0" err="1">
                <a:latin typeface="+mj-lt"/>
              </a:rPr>
              <a:t>woorden</a:t>
            </a:r>
            <a:r>
              <a:rPr lang="de-DE" sz="1400" dirty="0">
                <a:latin typeface="+mj-lt"/>
              </a:rPr>
              <a:t>)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D56A4EAC-7038-056A-46C0-56FCCDCA6783}"/>
              </a:ext>
            </a:extLst>
          </p:cNvPr>
          <p:cNvSpPr txBox="1"/>
          <p:nvPr/>
        </p:nvSpPr>
        <p:spPr>
          <a:xfrm>
            <a:off x="9268666" y="3780697"/>
            <a:ext cx="116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+mj-lt"/>
              </a:rPr>
              <a:t>Vul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dit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blokje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met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info</a:t>
            </a:r>
            <a:r>
              <a:rPr lang="de-DE" sz="1400" dirty="0">
                <a:latin typeface="+mj-lt"/>
              </a:rPr>
              <a:t> (ca. 50 </a:t>
            </a:r>
            <a:r>
              <a:rPr lang="de-DE" sz="1400" dirty="0" err="1">
                <a:latin typeface="+mj-lt"/>
              </a:rPr>
              <a:t>woorden</a:t>
            </a:r>
            <a:r>
              <a:rPr lang="de-DE" sz="1400" dirty="0">
                <a:latin typeface="+mj-lt"/>
              </a:rPr>
              <a:t>)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81F1F49F-17E7-56A9-CD74-E1C06018A485}"/>
              </a:ext>
            </a:extLst>
          </p:cNvPr>
          <p:cNvSpPr txBox="1"/>
          <p:nvPr/>
        </p:nvSpPr>
        <p:spPr>
          <a:xfrm>
            <a:off x="8504713" y="2595684"/>
            <a:ext cx="116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+mj-lt"/>
              </a:rPr>
              <a:t>Vul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dit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blokje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met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info</a:t>
            </a:r>
            <a:r>
              <a:rPr lang="de-DE" sz="1400" dirty="0">
                <a:latin typeface="+mj-lt"/>
              </a:rPr>
              <a:t> (ca. 50 </a:t>
            </a:r>
            <a:r>
              <a:rPr lang="de-DE" sz="1400" dirty="0" err="1">
                <a:latin typeface="+mj-lt"/>
              </a:rPr>
              <a:t>woorden</a:t>
            </a:r>
            <a:r>
              <a:rPr lang="de-DE" sz="1400" dirty="0">
                <a:latin typeface="+mj-lt"/>
              </a:rPr>
              <a:t>)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178D5B17-8AFB-6F6E-89DC-FD1ADAA1B045}"/>
              </a:ext>
            </a:extLst>
          </p:cNvPr>
          <p:cNvSpPr txBox="1"/>
          <p:nvPr/>
        </p:nvSpPr>
        <p:spPr>
          <a:xfrm>
            <a:off x="8664293" y="1264514"/>
            <a:ext cx="116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+mj-lt"/>
              </a:rPr>
              <a:t>Vul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dit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blokje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met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info</a:t>
            </a:r>
            <a:r>
              <a:rPr lang="de-DE" sz="1400" dirty="0">
                <a:latin typeface="+mj-lt"/>
              </a:rPr>
              <a:t> (ca. 50 </a:t>
            </a:r>
            <a:r>
              <a:rPr lang="de-DE" sz="1400" dirty="0" err="1">
                <a:latin typeface="+mj-lt"/>
              </a:rPr>
              <a:t>woorden</a:t>
            </a:r>
            <a:r>
              <a:rPr lang="de-DE" sz="14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1259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Google Shape;279;p37"/>
          <p:cNvCxnSpPr>
            <a:cxnSpLocks/>
          </p:cNvCxnSpPr>
          <p:nvPr/>
        </p:nvCxnSpPr>
        <p:spPr>
          <a:xfrm>
            <a:off x="11462800" y="164456"/>
            <a:ext cx="0" cy="2009785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F281E516-15BD-48ED-9801-1FA3C76EF32D}"/>
              </a:ext>
            </a:extLst>
          </p:cNvPr>
          <p:cNvSpPr/>
          <p:nvPr/>
        </p:nvSpPr>
        <p:spPr>
          <a:xfrm>
            <a:off x="-120810" y="-297455"/>
            <a:ext cx="2213137" cy="7275252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83E2745-AE6C-4276-D759-6E86441EE893}"/>
              </a:ext>
            </a:extLst>
          </p:cNvPr>
          <p:cNvSpPr txBox="1"/>
          <p:nvPr/>
        </p:nvSpPr>
        <p:spPr>
          <a:xfrm>
            <a:off x="2869175" y="1697884"/>
            <a:ext cx="6989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latin typeface="Forma DJR Text" panose="00000000000000090000" pitchFamily="50" charset="0"/>
              </a:rPr>
              <a:t>Ontwikkelthema’s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08A6615-72B5-570D-1CE8-2A72932E00E1}"/>
              </a:ext>
            </a:extLst>
          </p:cNvPr>
          <p:cNvSpPr txBox="1"/>
          <p:nvPr/>
        </p:nvSpPr>
        <p:spPr>
          <a:xfrm>
            <a:off x="2864504" y="3180755"/>
            <a:ext cx="782611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effectLst/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>
              <a:buClr>
                <a:srgbClr val="FFDA00"/>
              </a:buClr>
            </a:pPr>
            <a:r>
              <a:rPr lang="nl-NL" sz="2400" dirty="0">
                <a:solidFill>
                  <a:schemeClr val="accent6"/>
                </a:solidFill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Beschrijf de ontwikkelthema’s (als je die van tevoren hebt bedacht) – beschrijf deze met de groep tijdens de systeembijeenkomst</a:t>
            </a:r>
          </a:p>
          <a:p>
            <a:pPr lvl="0">
              <a:buClr>
                <a:srgbClr val="FFDA00"/>
              </a:buClr>
            </a:pPr>
            <a:endParaRPr lang="nl-NL" sz="2400" dirty="0">
              <a:effectLst/>
              <a:latin typeface="Forma DJR Text" panose="0000000000000009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49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Google Shape;279;p37"/>
          <p:cNvCxnSpPr>
            <a:cxnSpLocks/>
          </p:cNvCxnSpPr>
          <p:nvPr/>
        </p:nvCxnSpPr>
        <p:spPr>
          <a:xfrm>
            <a:off x="11462800" y="164456"/>
            <a:ext cx="0" cy="2009785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F281E516-15BD-48ED-9801-1FA3C76EF32D}"/>
              </a:ext>
            </a:extLst>
          </p:cNvPr>
          <p:cNvSpPr/>
          <p:nvPr/>
        </p:nvSpPr>
        <p:spPr>
          <a:xfrm>
            <a:off x="-120810" y="-297455"/>
            <a:ext cx="2213137" cy="7275252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CADC152-E32F-486F-9BBD-B3B726D7D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829" y="606424"/>
            <a:ext cx="7258051" cy="564515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79A3632-2ED4-DF29-BB5C-45B6EE770EC5}"/>
              </a:ext>
            </a:extLst>
          </p:cNvPr>
          <p:cNvSpPr txBox="1"/>
          <p:nvPr/>
        </p:nvSpPr>
        <p:spPr>
          <a:xfrm>
            <a:off x="9392845" y="1388356"/>
            <a:ext cx="23317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effectLst/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>
              <a:buClr>
                <a:srgbClr val="FFDA00"/>
              </a:buClr>
            </a:pPr>
            <a:r>
              <a:rPr lang="nl-NL" sz="2400" dirty="0">
                <a:solidFill>
                  <a:schemeClr val="accent6"/>
                </a:solidFill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Ruimte voor theoretische verdieping (hier: groeidriehoek)</a:t>
            </a:r>
          </a:p>
          <a:p>
            <a:pPr lvl="0">
              <a:buClr>
                <a:srgbClr val="FFDA00"/>
              </a:buClr>
            </a:pPr>
            <a:endParaRPr lang="nl-NL" sz="2400" dirty="0">
              <a:effectLst/>
              <a:latin typeface="Forma DJR Text" panose="0000000000000009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103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Google Shape;279;p37"/>
          <p:cNvCxnSpPr>
            <a:cxnSpLocks/>
          </p:cNvCxnSpPr>
          <p:nvPr/>
        </p:nvCxnSpPr>
        <p:spPr>
          <a:xfrm>
            <a:off x="11462800" y="164456"/>
            <a:ext cx="0" cy="2009785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F281E516-15BD-48ED-9801-1FA3C76EF32D}"/>
              </a:ext>
            </a:extLst>
          </p:cNvPr>
          <p:cNvSpPr/>
          <p:nvPr/>
        </p:nvSpPr>
        <p:spPr>
          <a:xfrm>
            <a:off x="-120810" y="-297455"/>
            <a:ext cx="2213137" cy="7275252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86D7838-725F-558C-F371-5E991EF378A2}"/>
              </a:ext>
            </a:extLst>
          </p:cNvPr>
          <p:cNvSpPr txBox="1"/>
          <p:nvPr/>
        </p:nvSpPr>
        <p:spPr>
          <a:xfrm>
            <a:off x="2906441" y="1908650"/>
            <a:ext cx="69752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latin typeface="Forma DJR Text" panose="00000000000000090000" pitchFamily="50" charset="0"/>
              </a:rPr>
              <a:t>Oplossingsrichtingen</a:t>
            </a:r>
          </a:p>
          <a:p>
            <a:endParaRPr lang="nl-NL" sz="2000" b="1" dirty="0">
              <a:latin typeface="Forma DJR Text" panose="0000000000000009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>
              <a:latin typeface="Forma DJR Text" panose="00000000000000090000" pitchFamily="50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3EA3A82-5659-BADA-FC7B-F263C433D5C3}"/>
              </a:ext>
            </a:extLst>
          </p:cNvPr>
          <p:cNvSpPr txBox="1"/>
          <p:nvPr/>
        </p:nvSpPr>
        <p:spPr>
          <a:xfrm>
            <a:off x="2864504" y="3180755"/>
            <a:ext cx="7826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accent6"/>
                </a:solidFill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Formuleer/zoek oplossingsrichtingen met de groep tijdens de systeembijeenkomst</a:t>
            </a:r>
          </a:p>
          <a:p>
            <a:pPr lvl="0">
              <a:buClr>
                <a:srgbClr val="FFDA00"/>
              </a:buClr>
            </a:pPr>
            <a:endParaRPr lang="nl-NL" sz="2400" dirty="0">
              <a:effectLst/>
              <a:latin typeface="Forma DJR Text" panose="0000000000000009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036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Google Shape;279;p37"/>
          <p:cNvCxnSpPr>
            <a:cxnSpLocks/>
          </p:cNvCxnSpPr>
          <p:nvPr/>
        </p:nvCxnSpPr>
        <p:spPr>
          <a:xfrm>
            <a:off x="11462800" y="164456"/>
            <a:ext cx="0" cy="2009785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F281E516-15BD-48ED-9801-1FA3C76EF32D}"/>
              </a:ext>
            </a:extLst>
          </p:cNvPr>
          <p:cNvSpPr/>
          <p:nvPr/>
        </p:nvSpPr>
        <p:spPr>
          <a:xfrm>
            <a:off x="-122335" y="-208626"/>
            <a:ext cx="2213137" cy="7275252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58A9FBF-4C25-A1B2-3D82-1B1A26F68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785" y="520056"/>
            <a:ext cx="5762215" cy="940998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19ED57B-63ED-011D-9DD4-F042C06256CD}"/>
              </a:ext>
            </a:extLst>
          </p:cNvPr>
          <p:cNvSpPr txBox="1"/>
          <p:nvPr/>
        </p:nvSpPr>
        <p:spPr>
          <a:xfrm>
            <a:off x="2639382" y="1819588"/>
            <a:ext cx="282211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800" b="1" dirty="0" err="1">
                <a:solidFill>
                  <a:srgbClr val="2E1B11"/>
                </a:solidFill>
                <a:effectLst/>
                <a:latin typeface="Forma DJR Text" pitchFamily="2" charset="77"/>
                <a:cs typeface="Arial" panose="020B0604020202020204" pitchFamily="34" charset="0"/>
              </a:rPr>
              <a:t>Praktijkgestuurd</a:t>
            </a:r>
            <a:r>
              <a:rPr lang="nl-NL" sz="2800" b="1" dirty="0">
                <a:solidFill>
                  <a:srgbClr val="2E1B11"/>
                </a:solidFill>
                <a:effectLst/>
                <a:latin typeface="Forma DJR Text" pitchFamily="2" charset="77"/>
                <a:cs typeface="Arial" panose="020B0604020202020204" pitchFamily="34" charset="0"/>
              </a:rPr>
              <a:t> Ontwikkelen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nl-NL" sz="2800" b="1" dirty="0">
              <a:solidFill>
                <a:srgbClr val="2E1B11"/>
              </a:solidFill>
              <a:latin typeface="Forma DJR Text" pitchFamily="2" charset="77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000" dirty="0">
                <a:solidFill>
                  <a:srgbClr val="2E1B11"/>
                </a:solidFill>
                <a:latin typeface="Forma DJR Text" pitchFamily="2" charset="77"/>
                <a:cs typeface="Arial" panose="020B0604020202020204" pitchFamily="34" charset="0"/>
              </a:rPr>
              <a:t>Voor deze bijeenkomst hebben we gebruik gemaakt van de methodiek ‘</a:t>
            </a:r>
            <a:r>
              <a:rPr lang="nl-NL" sz="2000" dirty="0" err="1">
                <a:solidFill>
                  <a:srgbClr val="2E1B11"/>
                </a:solidFill>
                <a:latin typeface="Forma DJR Text" pitchFamily="2" charset="77"/>
                <a:cs typeface="Arial" panose="020B0604020202020204" pitchFamily="34" charset="0"/>
              </a:rPr>
              <a:t>praktijkgestuurd</a:t>
            </a:r>
            <a:r>
              <a:rPr lang="nl-NL" sz="2000" dirty="0">
                <a:solidFill>
                  <a:srgbClr val="2E1B11"/>
                </a:solidFill>
                <a:latin typeface="Forma DJR Text" pitchFamily="2" charset="77"/>
                <a:cs typeface="Arial" panose="020B0604020202020204" pitchFamily="34" charset="0"/>
              </a:rPr>
              <a:t> ontwikkelen’. </a:t>
            </a:r>
            <a:endParaRPr lang="nl-NL" dirty="0">
              <a:effectLst/>
              <a:latin typeface="Forma DJR Text" pitchFamily="2" charset="77"/>
            </a:endParaRPr>
          </a:p>
          <a:p>
            <a:endParaRPr lang="nl-NL" dirty="0">
              <a:effectLst/>
              <a:latin typeface="Forma DJR Text" pitchFamily="2" charset="77"/>
            </a:endParaRPr>
          </a:p>
          <a:p>
            <a:endParaRPr lang="nl-NL" dirty="0">
              <a:latin typeface="Helvetica" pitchFamily="2" charset="0"/>
            </a:endParaRPr>
          </a:p>
          <a:p>
            <a:endParaRPr lang="nl-NL" dirty="0">
              <a:effectLst/>
              <a:latin typeface="Helvetica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u="none" strike="noStrike" kern="1200" cap="none" spc="0" normalizeH="0" baseline="0" noProof="0" dirty="0">
              <a:ln>
                <a:noFill/>
              </a:ln>
              <a:solidFill>
                <a:srgbClr val="2E1B11"/>
              </a:solidFill>
              <a:effectLst/>
              <a:uLnTx/>
              <a:uFillTx/>
              <a:latin typeface="Forma DJR Text" pitchFamily="2" charset="77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u="none" strike="noStrike" kern="1200" cap="none" spc="0" normalizeH="0" baseline="0" noProof="0" dirty="0">
              <a:ln>
                <a:noFill/>
              </a:ln>
              <a:solidFill>
                <a:srgbClr val="2E1B11"/>
              </a:solidFill>
              <a:effectLst/>
              <a:uLnTx/>
              <a:uFillTx/>
              <a:latin typeface="Forma DJR Text" pitchFamily="2" charset="77"/>
            </a:endParaRPr>
          </a:p>
        </p:txBody>
      </p:sp>
      <p:pic>
        <p:nvPicPr>
          <p:cNvPr id="2050" name="Picture 2" descr="De Uitvoeringsbrigade Logo">
            <a:extLst>
              <a:ext uri="{FF2B5EF4-FFF2-40B4-BE49-F238E27FC236}">
                <a16:creationId xmlns:a16="http://schemas.microsoft.com/office/drawing/2014/main" id="{AAF8B753-3CAB-3B98-F6D2-06FCC8578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5" y="404585"/>
            <a:ext cx="151447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1B9DDD4-4D1A-D376-56D4-DEA43075B51E}"/>
              </a:ext>
            </a:extLst>
          </p:cNvPr>
          <p:cNvSpPr txBox="1"/>
          <p:nvPr/>
        </p:nvSpPr>
        <p:spPr>
          <a:xfrm>
            <a:off x="2702810" y="5657671"/>
            <a:ext cx="33026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accent6"/>
                </a:solidFill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Informatieve slide over de gebruikte methodiek</a:t>
            </a:r>
          </a:p>
          <a:p>
            <a:pPr lvl="0">
              <a:buClr>
                <a:srgbClr val="FFDA00"/>
              </a:buClr>
            </a:pPr>
            <a:endParaRPr lang="nl-NL" sz="2400" dirty="0">
              <a:effectLst/>
              <a:latin typeface="Forma DJR Text" panose="0000000000000009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30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DC530915-660F-FA00-5D01-5EA50D146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70078"/>
            <a:ext cx="12192000" cy="11878612"/>
          </a:xfrm>
          <a:prstGeom prst="rect">
            <a:avLst/>
          </a:prstGeom>
        </p:spPr>
      </p:pic>
      <p:sp>
        <p:nvSpPr>
          <p:cNvPr id="2" name="Google Shape;238;p36">
            <a:extLst>
              <a:ext uri="{FF2B5EF4-FFF2-40B4-BE49-F238E27FC236}">
                <a16:creationId xmlns:a16="http://schemas.microsoft.com/office/drawing/2014/main" id="{EE368E56-F418-4D54-8D33-E92F5D42BDD5}"/>
              </a:ext>
            </a:extLst>
          </p:cNvPr>
          <p:cNvSpPr txBox="1">
            <a:spLocks/>
          </p:cNvSpPr>
          <p:nvPr/>
        </p:nvSpPr>
        <p:spPr>
          <a:xfrm>
            <a:off x="7470322" y="4031100"/>
            <a:ext cx="4849728" cy="148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Abadi Extra Light" panose="020B0204020104020204" pitchFamily="34" charset="0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badi Extra Light" panose="020B0204020104020204" pitchFamily="34" charset="0"/>
              <a:cs typeface="Arial"/>
              <a:sym typeface="Arial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133CA5A-8D52-CE8A-FB94-06F4BFF43367}"/>
              </a:ext>
            </a:extLst>
          </p:cNvPr>
          <p:cNvSpPr txBox="1"/>
          <p:nvPr/>
        </p:nvSpPr>
        <p:spPr>
          <a:xfrm>
            <a:off x="2684169" y="850746"/>
            <a:ext cx="8605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  <a:latin typeface="Forma DJR Text" panose="00000000000000090000" pitchFamily="50" charset="0"/>
              </a:rPr>
              <a:t>Systeembijeenkomst </a:t>
            </a:r>
          </a:p>
          <a:p>
            <a:r>
              <a:rPr lang="nl-NL" sz="3600" b="1" dirty="0">
                <a:solidFill>
                  <a:schemeClr val="accent6"/>
                </a:solidFill>
                <a:latin typeface="Forma DJR Text" panose="00000000000000090000" pitchFamily="50" charset="0"/>
              </a:rPr>
              <a:t>Thema invullen</a:t>
            </a:r>
          </a:p>
        </p:txBody>
      </p:sp>
    </p:spTree>
    <p:extLst>
      <p:ext uri="{BB962C8B-B14F-4D97-AF65-F5344CB8AC3E}">
        <p14:creationId xmlns:p14="http://schemas.microsoft.com/office/powerpoint/2010/main" val="3232988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Google Shape;279;p37"/>
          <p:cNvCxnSpPr>
            <a:cxnSpLocks/>
          </p:cNvCxnSpPr>
          <p:nvPr/>
        </p:nvCxnSpPr>
        <p:spPr>
          <a:xfrm>
            <a:off x="11462800" y="164456"/>
            <a:ext cx="0" cy="2009785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F281E516-15BD-48ED-9801-1FA3C76EF32D}"/>
              </a:ext>
            </a:extLst>
          </p:cNvPr>
          <p:cNvSpPr/>
          <p:nvPr/>
        </p:nvSpPr>
        <p:spPr>
          <a:xfrm>
            <a:off x="10179962" y="0"/>
            <a:ext cx="2213137" cy="7275252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044D706-71A6-1F0B-DD38-B5B0A86A0674}"/>
              </a:ext>
            </a:extLst>
          </p:cNvPr>
          <p:cNvSpPr txBox="1"/>
          <p:nvPr/>
        </p:nvSpPr>
        <p:spPr>
          <a:xfrm>
            <a:off x="1180457" y="456926"/>
            <a:ext cx="7816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latin typeface="Forma DJR Text" panose="00000000000000090000" pitchFamily="50" charset="0"/>
              </a:rPr>
              <a:t>Wat is een systeembijeenkomst?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3CC692E-A079-CE1E-BF68-4FECA8FC5893}"/>
              </a:ext>
            </a:extLst>
          </p:cNvPr>
          <p:cNvSpPr txBox="1"/>
          <p:nvPr/>
        </p:nvSpPr>
        <p:spPr>
          <a:xfrm>
            <a:off x="1180457" y="2362200"/>
            <a:ext cx="78160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u="none" strike="noStrike" kern="1200" cap="none" spc="0" normalizeH="0" baseline="0" noProof="0" dirty="0">
              <a:ln>
                <a:noFill/>
              </a:ln>
              <a:solidFill>
                <a:srgbClr val="2E1B11"/>
              </a:solidFill>
              <a:effectLst/>
              <a:uLnTx/>
              <a:uFillTx/>
              <a:latin typeface="Forma DJR Text" pitchFamily="2" charset="77"/>
            </a:endParaRPr>
          </a:p>
          <a:p>
            <a:pPr>
              <a:defRPr/>
            </a:pPr>
            <a:r>
              <a:rPr lang="nl-NL" sz="1800" dirty="0">
                <a:effectLst/>
                <a:latin typeface="Forma DJR Tex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Een systeembijeenkomst is bedoeld om te leren van de praktijk</a:t>
            </a:r>
            <a:r>
              <a:rPr lang="nl-NL" dirty="0">
                <a:latin typeface="Forma DJR Tex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nl-NL" sz="1800" dirty="0">
              <a:effectLst/>
              <a:latin typeface="Forma DJR Tex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nl-NL" dirty="0">
              <a:latin typeface="Forma DJR Tex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800" dirty="0">
                <a:effectLst/>
                <a:latin typeface="Forma DJR Tex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We zoomen in op een leerzame casus (waar het niet goed ging of juist hoe het zou moeten) en zoomen uit naar wat dit betekent voor de organisatie of samenwerkingsnetwerk.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NL" dirty="0">
              <a:latin typeface="Forma DJR Tex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dirty="0">
                <a:latin typeface="Forma DJR Tex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Samen bepalen we de welke ontwikkelslag er nodig is bij betrokken organisaties of in de samenwerking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nl-NL" dirty="0">
              <a:latin typeface="Forma DJR Tex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800" dirty="0">
                <a:effectLst/>
                <a:latin typeface="Forma DJR Tex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Systeembijeenkomsten maken onderdeel uit van de </a:t>
            </a:r>
            <a:r>
              <a:rPr lang="nl-NL" sz="1800" dirty="0">
                <a:solidFill>
                  <a:srgbClr val="2E1B11"/>
                </a:solidFill>
                <a:latin typeface="Forma DJR Text" pitchFamily="2" charset="77"/>
                <a:cs typeface="Arial" panose="020B0604020202020204" pitchFamily="34" charset="0"/>
              </a:rPr>
              <a:t>methodiek ‘</a:t>
            </a:r>
            <a:r>
              <a:rPr lang="nl-NL" sz="1800" dirty="0" err="1">
                <a:solidFill>
                  <a:srgbClr val="2E1B11"/>
                </a:solidFill>
                <a:latin typeface="Forma DJR Text" pitchFamily="2" charset="77"/>
                <a:cs typeface="Arial" panose="020B0604020202020204" pitchFamily="34" charset="0"/>
              </a:rPr>
              <a:t>praktijkgestuurd</a:t>
            </a:r>
            <a:r>
              <a:rPr lang="nl-NL" sz="1800" dirty="0">
                <a:solidFill>
                  <a:srgbClr val="2E1B11"/>
                </a:solidFill>
                <a:latin typeface="Forma DJR Text" pitchFamily="2" charset="77"/>
                <a:cs typeface="Arial" panose="020B0604020202020204" pitchFamily="34" charset="0"/>
              </a:rPr>
              <a:t> ontwikkelen’</a:t>
            </a:r>
          </a:p>
          <a:p>
            <a:pPr>
              <a:defRPr/>
            </a:pPr>
            <a:endParaRPr lang="nl-NL" sz="1800" dirty="0">
              <a:solidFill>
                <a:srgbClr val="2E1B11"/>
              </a:solidFill>
              <a:latin typeface="Forma DJR Text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l-NL" sz="1800" dirty="0">
                <a:solidFill>
                  <a:srgbClr val="2E1B11"/>
                </a:solidFill>
                <a:latin typeface="Forma DJR Text" pitchFamily="2" charset="77"/>
                <a:ea typeface="Calibri" panose="020F0502020204030204" pitchFamily="34" charset="0"/>
                <a:cs typeface="Arial" panose="020B0604020202020204" pitchFamily="34" charset="0"/>
              </a:rPr>
              <a:t>Veilige leeromgeving</a:t>
            </a:r>
            <a:endParaRPr lang="nl-NL" sz="1800" dirty="0">
              <a:effectLst/>
              <a:latin typeface="Forma DJR Text" panose="0000000000000009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0ADDF52-21EB-E849-D3BC-E4DC080A3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671010"/>
            <a:ext cx="2354454" cy="237841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A34E160-DC25-A287-2EBB-A2239CB50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3555982"/>
            <a:ext cx="2354454" cy="237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72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Google Shape;279;p37"/>
          <p:cNvCxnSpPr>
            <a:cxnSpLocks/>
          </p:cNvCxnSpPr>
          <p:nvPr/>
        </p:nvCxnSpPr>
        <p:spPr>
          <a:xfrm>
            <a:off x="11462800" y="164456"/>
            <a:ext cx="0" cy="2009785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F281E516-15BD-48ED-9801-1FA3C76EF32D}"/>
              </a:ext>
            </a:extLst>
          </p:cNvPr>
          <p:cNvSpPr/>
          <p:nvPr/>
        </p:nvSpPr>
        <p:spPr>
          <a:xfrm>
            <a:off x="10179962" y="0"/>
            <a:ext cx="2213137" cy="7275252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83E2745-AE6C-4276-D759-6E86441EE893}"/>
              </a:ext>
            </a:extLst>
          </p:cNvPr>
          <p:cNvSpPr txBox="1"/>
          <p:nvPr/>
        </p:nvSpPr>
        <p:spPr>
          <a:xfrm>
            <a:off x="1162715" y="983056"/>
            <a:ext cx="7816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latin typeface="Forma DJR Text" panose="00000000000000090000" pitchFamily="50" charset="0"/>
              </a:rPr>
              <a:t>Agenda systeembijeenkomst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7DB9894-C829-D558-151D-92F2BE4D27B2}"/>
              </a:ext>
            </a:extLst>
          </p:cNvPr>
          <p:cNvSpPr txBox="1"/>
          <p:nvPr/>
        </p:nvSpPr>
        <p:spPr>
          <a:xfrm>
            <a:off x="1162715" y="2871131"/>
            <a:ext cx="69752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effectLst/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buClr>
                <a:srgbClr val="FFDA00"/>
              </a:buClr>
              <a:buFont typeface="Symbol" pitchFamily="2" charset="2"/>
              <a:buChar char=""/>
            </a:pPr>
            <a:r>
              <a:rPr lang="nl-NL" sz="2400" dirty="0"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Korte inleiding</a:t>
            </a:r>
          </a:p>
          <a:p>
            <a:pPr marL="342900" lvl="0" indent="-342900">
              <a:buClr>
                <a:srgbClr val="FFDA00"/>
              </a:buClr>
              <a:buFont typeface="Symbol" pitchFamily="2" charset="2"/>
              <a:buChar char=""/>
            </a:pPr>
            <a:r>
              <a:rPr lang="nl-NL" sz="2400" dirty="0">
                <a:effectLst/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Casus </a:t>
            </a:r>
          </a:p>
          <a:p>
            <a:pPr marL="342900" lvl="0" indent="-342900">
              <a:buClr>
                <a:srgbClr val="FFDA00"/>
              </a:buClr>
              <a:buFont typeface="Symbol" pitchFamily="2" charset="2"/>
              <a:buChar char=""/>
            </a:pPr>
            <a:r>
              <a:rPr lang="nl-NL" sz="2400" dirty="0"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Gezamenlijke analyse knelpunten</a:t>
            </a:r>
          </a:p>
          <a:p>
            <a:pPr marL="342900" lvl="0" indent="-342900">
              <a:buClr>
                <a:srgbClr val="FFDA00"/>
              </a:buClr>
              <a:buFont typeface="Symbol" pitchFamily="2" charset="2"/>
              <a:buChar char=""/>
            </a:pPr>
            <a:r>
              <a:rPr lang="nl-NL" sz="2400" dirty="0">
                <a:effectLst/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Oplossingsrichtingen</a:t>
            </a:r>
          </a:p>
          <a:p>
            <a:pPr marL="342900" lvl="0" indent="-342900">
              <a:buClr>
                <a:srgbClr val="FFDA00"/>
              </a:buClr>
              <a:buFont typeface="Symbol" pitchFamily="2" charset="2"/>
              <a:buChar char=""/>
            </a:pPr>
            <a:r>
              <a:rPr lang="nl-NL" sz="2400" dirty="0"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Naar een gezamenlijke ontwikkelagenda</a:t>
            </a:r>
            <a:endParaRPr lang="nl-NL" sz="2400" dirty="0">
              <a:effectLst/>
              <a:latin typeface="Forma DJR Text" panose="0000000000000009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536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Google Shape;279;p37"/>
          <p:cNvCxnSpPr>
            <a:cxnSpLocks/>
          </p:cNvCxnSpPr>
          <p:nvPr/>
        </p:nvCxnSpPr>
        <p:spPr>
          <a:xfrm>
            <a:off x="11462800" y="164456"/>
            <a:ext cx="0" cy="2009785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F281E516-15BD-48ED-9801-1FA3C76EF32D}"/>
              </a:ext>
            </a:extLst>
          </p:cNvPr>
          <p:cNvSpPr/>
          <p:nvPr/>
        </p:nvSpPr>
        <p:spPr>
          <a:xfrm>
            <a:off x="-120810" y="-297455"/>
            <a:ext cx="2213137" cy="7275252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83E2745-AE6C-4276-D759-6E86441EE893}"/>
              </a:ext>
            </a:extLst>
          </p:cNvPr>
          <p:cNvSpPr txBox="1"/>
          <p:nvPr/>
        </p:nvSpPr>
        <p:spPr>
          <a:xfrm>
            <a:off x="2809164" y="1169348"/>
            <a:ext cx="6975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b="1" dirty="0">
                <a:latin typeface="Forma DJR Text" panose="00000000000000090000" pitchFamily="50" charset="0"/>
              </a:rPr>
              <a:t>Doel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274345B-DAA4-48F4-9813-9830A51E7152}"/>
              </a:ext>
            </a:extLst>
          </p:cNvPr>
          <p:cNvSpPr txBox="1"/>
          <p:nvPr/>
        </p:nvSpPr>
        <p:spPr>
          <a:xfrm>
            <a:off x="2809164" y="2683806"/>
            <a:ext cx="78261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effectLst/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>
              <a:buClr>
                <a:srgbClr val="FFDA00"/>
              </a:buClr>
            </a:pPr>
            <a:r>
              <a:rPr lang="nl-NL" sz="2400" dirty="0">
                <a:solidFill>
                  <a:schemeClr val="accent6"/>
                </a:solidFill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Vul hier je doel in</a:t>
            </a:r>
          </a:p>
          <a:p>
            <a:pPr lvl="0">
              <a:buClr>
                <a:srgbClr val="FFDA00"/>
              </a:buClr>
            </a:pPr>
            <a:endParaRPr lang="nl-NL" sz="2400" dirty="0">
              <a:effectLst/>
              <a:latin typeface="Forma DJR Text" panose="0000000000000009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199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9" name="Google Shape;279;p37"/>
          <p:cNvCxnSpPr>
            <a:cxnSpLocks/>
          </p:cNvCxnSpPr>
          <p:nvPr/>
        </p:nvCxnSpPr>
        <p:spPr>
          <a:xfrm>
            <a:off x="11462800" y="164456"/>
            <a:ext cx="0" cy="2009785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hthoek 1">
            <a:extLst>
              <a:ext uri="{FF2B5EF4-FFF2-40B4-BE49-F238E27FC236}">
                <a16:creationId xmlns:a16="http://schemas.microsoft.com/office/drawing/2014/main" id="{F281E516-15BD-48ED-9801-1FA3C76EF32D}"/>
              </a:ext>
            </a:extLst>
          </p:cNvPr>
          <p:cNvSpPr/>
          <p:nvPr/>
        </p:nvSpPr>
        <p:spPr>
          <a:xfrm>
            <a:off x="10139082" y="1046134"/>
            <a:ext cx="2213137" cy="7275252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274345B-DAA4-48F4-9813-9830A51E7152}"/>
              </a:ext>
            </a:extLst>
          </p:cNvPr>
          <p:cNvSpPr txBox="1"/>
          <p:nvPr/>
        </p:nvSpPr>
        <p:spPr>
          <a:xfrm>
            <a:off x="2809164" y="2683806"/>
            <a:ext cx="78261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effectLst/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>
              <a:buClr>
                <a:srgbClr val="FFDA00"/>
              </a:buClr>
            </a:pPr>
            <a:endParaRPr lang="nl-NL" sz="2400" dirty="0">
              <a:effectLst/>
              <a:latin typeface="Forma DJR Text" panose="0000000000000009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BEA7491-C46D-7C38-ABEA-9663FC5EBA0C}"/>
              </a:ext>
            </a:extLst>
          </p:cNvPr>
          <p:cNvSpPr txBox="1"/>
          <p:nvPr/>
        </p:nvSpPr>
        <p:spPr>
          <a:xfrm>
            <a:off x="939724" y="727956"/>
            <a:ext cx="78261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effectLst/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>
              <a:buClr>
                <a:srgbClr val="FFDA00"/>
              </a:buClr>
            </a:pPr>
            <a:r>
              <a:rPr lang="nl-NL" sz="2400" dirty="0">
                <a:solidFill>
                  <a:schemeClr val="accent6"/>
                </a:solidFill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Maak een korte toelichting op de casus</a:t>
            </a:r>
          </a:p>
          <a:p>
            <a:pPr lvl="0">
              <a:buClr>
                <a:srgbClr val="FFDA00"/>
              </a:buClr>
            </a:pPr>
            <a:endParaRPr lang="nl-NL" sz="2400" dirty="0">
              <a:effectLst/>
              <a:latin typeface="Forma DJR Text" panose="0000000000000009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88D86FAB-234D-6AFA-BA7A-DC368DE7C316}"/>
              </a:ext>
            </a:extLst>
          </p:cNvPr>
          <p:cNvSpPr/>
          <p:nvPr/>
        </p:nvSpPr>
        <p:spPr>
          <a:xfrm>
            <a:off x="1431962" y="2683806"/>
            <a:ext cx="6533478" cy="7275252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26B14CE-12E4-6AA2-D999-5B7B00513389}"/>
              </a:ext>
            </a:extLst>
          </p:cNvPr>
          <p:cNvSpPr txBox="1"/>
          <p:nvPr/>
        </p:nvSpPr>
        <p:spPr>
          <a:xfrm>
            <a:off x="1790613" y="3053138"/>
            <a:ext cx="579890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effectLst/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>
              <a:buClr>
                <a:srgbClr val="FFDA00"/>
              </a:buClr>
            </a:pPr>
            <a:r>
              <a:rPr lang="nl-NL" sz="2400" dirty="0"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Beschrijf de casus in ongeveer 200 woorden (anoniem).</a:t>
            </a:r>
          </a:p>
          <a:p>
            <a:pPr lvl="0">
              <a:buClr>
                <a:srgbClr val="FFDA00"/>
              </a:buClr>
            </a:pPr>
            <a:endParaRPr lang="nl-NL" sz="2400" dirty="0">
              <a:effectLst/>
              <a:latin typeface="Forma DJR Text" panose="0000000000000009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Clr>
                <a:srgbClr val="FFDA00"/>
              </a:buClr>
            </a:pPr>
            <a:r>
              <a:rPr lang="nl-NL" sz="2400" dirty="0"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Gebruik eventueel een passende ‘avatar’ als ‘plaatje’ van de persoon om wie het gaat (zie volgende slide)</a:t>
            </a:r>
          </a:p>
          <a:p>
            <a:pPr lvl="0">
              <a:buClr>
                <a:srgbClr val="FFDA00"/>
              </a:buClr>
            </a:pPr>
            <a:endParaRPr lang="nl-NL" sz="2400" dirty="0">
              <a:effectLst/>
              <a:latin typeface="Forma DJR Text" panose="0000000000000009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Clr>
                <a:srgbClr val="FFDA00"/>
              </a:buClr>
            </a:pPr>
            <a:endParaRPr lang="nl-NL" sz="2400" dirty="0">
              <a:effectLst/>
              <a:latin typeface="Forma DJR Text" panose="0000000000000009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D52AD68-F8AD-4392-44D7-2BAB2AB8A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756" y="3473624"/>
            <a:ext cx="3227883" cy="366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85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DCA95F9-755A-BEF4-9A75-D4C2EFD79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815" y="2233883"/>
            <a:ext cx="1642319" cy="189115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C4C7575-844F-8FAF-C284-FEE6B4582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06" y="1499825"/>
            <a:ext cx="1642319" cy="189115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514B37D-B8E0-B8C0-913E-73E511E70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229" y="2564046"/>
            <a:ext cx="1642319" cy="189115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956F9ACC-A502-7C31-49BE-C11904F0D4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489" y="4455201"/>
            <a:ext cx="2264410" cy="226441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0CE0009-558D-2175-4CDB-4EDC5C5B5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84" y="138389"/>
            <a:ext cx="2264410" cy="226441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45E221D-FC4D-CE81-B7FF-C23C3AE899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542" y="337458"/>
            <a:ext cx="1642319" cy="2065341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593635D-C073-8846-ED6B-28A4B5127C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798" y="2278380"/>
            <a:ext cx="1642319" cy="1891155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06EB2423-B69C-E28E-ED96-A21AA80EB1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19" y="4529965"/>
            <a:ext cx="1642319" cy="1891155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82BEF54F-C52C-EFC2-D02E-78C827132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59" y="4769736"/>
            <a:ext cx="1642319" cy="1891155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85F5A1F8-1367-7F0B-9DDD-B3084A555F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858" y="672702"/>
            <a:ext cx="1642319" cy="2065341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5AC03B4E-C6FB-C2EB-B105-BA58C760BF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54" y="2278380"/>
            <a:ext cx="1642319" cy="2065341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321473B0-4F47-4EBC-4452-FCBDB12A69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57" y="337458"/>
            <a:ext cx="1642319" cy="1940922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724FC2AA-1163-7E1F-6622-C2AACC96B6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681" y="4043917"/>
            <a:ext cx="1642319" cy="1891155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A8553B66-2489-5184-D3DF-06B5DFD6EE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539" y="4782178"/>
            <a:ext cx="1642319" cy="1866272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DB0E5608-C852-CE71-1CBC-4C17BD631A5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59" y="4006850"/>
            <a:ext cx="1642319" cy="186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23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601CE18-3AC4-472A-9C6C-05BFC6BC8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33" y="276812"/>
            <a:ext cx="11480121" cy="681465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A99D9FE-FE89-86C5-5504-A859684DE4DC}"/>
              </a:ext>
            </a:extLst>
          </p:cNvPr>
          <p:cNvSpPr txBox="1"/>
          <p:nvPr/>
        </p:nvSpPr>
        <p:spPr>
          <a:xfrm>
            <a:off x="533324" y="1662676"/>
            <a:ext cx="78261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effectLst/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>
              <a:buClr>
                <a:srgbClr val="FFDA00"/>
              </a:buClr>
            </a:pPr>
            <a:r>
              <a:rPr lang="nl-NL" sz="2400" dirty="0">
                <a:solidFill>
                  <a:schemeClr val="accent6"/>
                </a:solidFill>
                <a:latin typeface="Forma DJR Text" panose="0000000000000009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Maak een bondige tijdslijn met feitelijkheden</a:t>
            </a:r>
          </a:p>
          <a:p>
            <a:pPr lvl="0">
              <a:buClr>
                <a:srgbClr val="FFDA00"/>
              </a:buClr>
            </a:pPr>
            <a:endParaRPr lang="nl-NL" sz="2400" dirty="0">
              <a:effectLst/>
              <a:latin typeface="Forma DJR Text" panose="0000000000000009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748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34FE0A6-E8AF-4A84-0E1C-0062E7A0D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370" y="1110891"/>
            <a:ext cx="8147259" cy="463621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92135C0-6C61-2555-9484-9D764CC6A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995420" y="4954508"/>
            <a:ext cx="393700" cy="53975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62347CF-7D7C-907D-5799-CB7864E874A2}"/>
              </a:ext>
            </a:extLst>
          </p:cNvPr>
          <p:cNvSpPr txBox="1"/>
          <p:nvPr/>
        </p:nvSpPr>
        <p:spPr>
          <a:xfrm>
            <a:off x="3608069" y="5648960"/>
            <a:ext cx="116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+mj-lt"/>
              </a:rPr>
              <a:t>Vul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dit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blokje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met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info</a:t>
            </a:r>
            <a:r>
              <a:rPr lang="de-DE" sz="1400" dirty="0">
                <a:latin typeface="+mj-lt"/>
              </a:rPr>
              <a:t> (ca. 40 </a:t>
            </a:r>
            <a:r>
              <a:rPr lang="de-DE" sz="1400" dirty="0" err="1">
                <a:latin typeface="+mj-lt"/>
              </a:rPr>
              <a:t>woorden</a:t>
            </a:r>
            <a:r>
              <a:rPr lang="de-DE" sz="1400" dirty="0">
                <a:latin typeface="+mj-lt"/>
              </a:rPr>
              <a:t>)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82B5D2D-F5BC-9BF8-8B9C-B7CD7C5D4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630" y="4348480"/>
            <a:ext cx="393700" cy="539750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7D9D9A4C-09F6-26EF-831E-B6B8E0AA0CA8}"/>
              </a:ext>
            </a:extLst>
          </p:cNvPr>
          <p:cNvSpPr txBox="1"/>
          <p:nvPr/>
        </p:nvSpPr>
        <p:spPr>
          <a:xfrm>
            <a:off x="5173450" y="3469640"/>
            <a:ext cx="116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+mj-lt"/>
              </a:rPr>
              <a:t>Vul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dit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blokje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met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info</a:t>
            </a:r>
            <a:r>
              <a:rPr lang="de-DE" sz="1400" dirty="0">
                <a:latin typeface="+mj-lt"/>
              </a:rPr>
              <a:t> (ca. 40 </a:t>
            </a:r>
            <a:r>
              <a:rPr lang="de-DE" sz="1400" dirty="0" err="1">
                <a:latin typeface="+mj-lt"/>
              </a:rPr>
              <a:t>woorden</a:t>
            </a:r>
            <a:r>
              <a:rPr lang="de-DE" sz="1400" dirty="0">
                <a:latin typeface="+mj-lt"/>
              </a:rPr>
              <a:t>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E4FCE55-C055-206E-0A58-64CED5829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025" y="4954508"/>
            <a:ext cx="393700" cy="53975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DC492898-9518-A4DE-E962-D4E1B2F0452F}"/>
              </a:ext>
            </a:extLst>
          </p:cNvPr>
          <p:cNvSpPr txBox="1"/>
          <p:nvPr/>
        </p:nvSpPr>
        <p:spPr>
          <a:xfrm>
            <a:off x="1973845" y="4075668"/>
            <a:ext cx="116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+mj-lt"/>
              </a:rPr>
              <a:t>Vul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dit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blokje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met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info</a:t>
            </a:r>
            <a:r>
              <a:rPr lang="de-DE" sz="1400" dirty="0">
                <a:latin typeface="+mj-lt"/>
              </a:rPr>
              <a:t> (ca. 40 </a:t>
            </a:r>
            <a:r>
              <a:rPr lang="de-DE" sz="1400" dirty="0" err="1">
                <a:latin typeface="+mj-lt"/>
              </a:rPr>
              <a:t>woorden</a:t>
            </a:r>
            <a:r>
              <a:rPr lang="de-DE" sz="1400" dirty="0">
                <a:latin typeface="+mj-lt"/>
              </a:rPr>
              <a:t>)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D9F2649-8CDD-699B-D01F-ABD28727B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420" y="2382520"/>
            <a:ext cx="393700" cy="53975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AF8D5A79-4004-7519-A08F-7957D586C4CA}"/>
              </a:ext>
            </a:extLst>
          </p:cNvPr>
          <p:cNvSpPr txBox="1"/>
          <p:nvPr/>
        </p:nvSpPr>
        <p:spPr>
          <a:xfrm>
            <a:off x="6492240" y="1503680"/>
            <a:ext cx="116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+mj-lt"/>
              </a:rPr>
              <a:t>Vul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dit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blokje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met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info</a:t>
            </a:r>
            <a:r>
              <a:rPr lang="de-DE" sz="1400" dirty="0">
                <a:latin typeface="+mj-lt"/>
              </a:rPr>
              <a:t> (ca. 40 </a:t>
            </a:r>
            <a:r>
              <a:rPr lang="de-DE" sz="1400" dirty="0" err="1">
                <a:latin typeface="+mj-lt"/>
              </a:rPr>
              <a:t>woorden</a:t>
            </a:r>
            <a:r>
              <a:rPr lang="de-DE" sz="1400" dirty="0">
                <a:latin typeface="+mj-lt"/>
              </a:rPr>
              <a:t>)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EEA0786-EC6C-F9DC-340D-FA7C88EB8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52719" y="5159336"/>
            <a:ext cx="393700" cy="539750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28EB711A-7255-316F-C355-AA5C68F7449E}"/>
              </a:ext>
            </a:extLst>
          </p:cNvPr>
          <p:cNvSpPr txBox="1"/>
          <p:nvPr/>
        </p:nvSpPr>
        <p:spPr>
          <a:xfrm>
            <a:off x="7532209" y="5229463"/>
            <a:ext cx="116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+mj-lt"/>
              </a:rPr>
              <a:t>Vul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dit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blokje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met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info</a:t>
            </a:r>
            <a:r>
              <a:rPr lang="de-DE" sz="1400" dirty="0">
                <a:latin typeface="+mj-lt"/>
              </a:rPr>
              <a:t> (ca. 40 </a:t>
            </a:r>
            <a:r>
              <a:rPr lang="de-DE" sz="1400" dirty="0" err="1">
                <a:latin typeface="+mj-lt"/>
              </a:rPr>
              <a:t>woorden</a:t>
            </a:r>
            <a:r>
              <a:rPr lang="de-DE" sz="1400" dirty="0">
                <a:latin typeface="+mj-lt"/>
              </a:rPr>
              <a:t>)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D88EA43-4D33-B42D-FB83-CBFB40F38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374" y="2013188"/>
            <a:ext cx="393700" cy="539750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B9D60F21-4E00-B752-6217-971D4E2C6076}"/>
              </a:ext>
            </a:extLst>
          </p:cNvPr>
          <p:cNvSpPr txBox="1"/>
          <p:nvPr/>
        </p:nvSpPr>
        <p:spPr>
          <a:xfrm>
            <a:off x="9395194" y="1134348"/>
            <a:ext cx="116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+mj-lt"/>
              </a:rPr>
              <a:t>Vul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dit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blokje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met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info</a:t>
            </a:r>
            <a:r>
              <a:rPr lang="de-DE" sz="1400" dirty="0">
                <a:latin typeface="+mj-lt"/>
              </a:rPr>
              <a:t> (ca. 40 </a:t>
            </a:r>
            <a:r>
              <a:rPr lang="de-DE" sz="1400" dirty="0" err="1">
                <a:latin typeface="+mj-lt"/>
              </a:rPr>
              <a:t>woorden</a:t>
            </a:r>
            <a:r>
              <a:rPr lang="de-DE" sz="1400" dirty="0">
                <a:latin typeface="+mj-lt"/>
              </a:rPr>
              <a:t>)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10221462-F45F-9302-9357-312ACF244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312590" y="3609321"/>
            <a:ext cx="393700" cy="539750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5126A204-3FCA-8D60-7F8D-6A48B057FFFD}"/>
              </a:ext>
            </a:extLst>
          </p:cNvPr>
          <p:cNvSpPr txBox="1"/>
          <p:nvPr/>
        </p:nvSpPr>
        <p:spPr>
          <a:xfrm>
            <a:off x="8925239" y="4303773"/>
            <a:ext cx="116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+mj-lt"/>
              </a:rPr>
              <a:t>Vul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dit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blokje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met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info</a:t>
            </a:r>
            <a:r>
              <a:rPr lang="de-DE" sz="1400" dirty="0">
                <a:latin typeface="+mj-lt"/>
              </a:rPr>
              <a:t> (ca. 40 </a:t>
            </a:r>
            <a:r>
              <a:rPr lang="de-DE" sz="1400" dirty="0" err="1">
                <a:latin typeface="+mj-lt"/>
              </a:rPr>
              <a:t>woorden</a:t>
            </a:r>
            <a:r>
              <a:rPr lang="de-DE" sz="1400" dirty="0">
                <a:latin typeface="+mj-lt"/>
              </a:rPr>
              <a:t>)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ACA3371-43AC-EDF8-891F-8DB9B5291924}"/>
              </a:ext>
            </a:extLst>
          </p:cNvPr>
          <p:cNvSpPr txBox="1"/>
          <p:nvPr/>
        </p:nvSpPr>
        <p:spPr>
          <a:xfrm>
            <a:off x="8127519" y="587671"/>
            <a:ext cx="116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+mj-lt"/>
              </a:rPr>
              <a:t>Hoe </a:t>
            </a:r>
            <a:r>
              <a:rPr lang="de-DE" sz="1400" dirty="0" err="1">
                <a:latin typeface="+mj-lt"/>
              </a:rPr>
              <a:t>gaat</a:t>
            </a:r>
            <a:r>
              <a:rPr lang="de-DE" sz="1400" dirty="0">
                <a:latin typeface="+mj-lt"/>
              </a:rPr>
              <a:t> </a:t>
            </a:r>
            <a:r>
              <a:rPr lang="de-DE" sz="1400" dirty="0" err="1">
                <a:latin typeface="+mj-lt"/>
              </a:rPr>
              <a:t>het</a:t>
            </a:r>
            <a:r>
              <a:rPr lang="de-DE" sz="1400" dirty="0">
                <a:latin typeface="+mj-lt"/>
              </a:rPr>
              <a:t> nu?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8966234B-2068-A140-3898-DB6CE6978FB6}"/>
              </a:ext>
            </a:extLst>
          </p:cNvPr>
          <p:cNvSpPr/>
          <p:nvPr/>
        </p:nvSpPr>
        <p:spPr>
          <a:xfrm>
            <a:off x="-781895" y="-208627"/>
            <a:ext cx="2213137" cy="7275252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8599829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0795751-d347-4de3-9d9f-2ea2fedcd1b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9C23FFD972054C9EFF6C3D3787DFFD" ma:contentTypeVersion="15" ma:contentTypeDescription="Een nieuw document maken." ma:contentTypeScope="" ma:versionID="0c9e854d709f55179e59ed1b16fdee92">
  <xsd:schema xmlns:xsd="http://www.w3.org/2001/XMLSchema" xmlns:xs="http://www.w3.org/2001/XMLSchema" xmlns:p="http://schemas.microsoft.com/office/2006/metadata/properties" xmlns:ns3="4605c581-8a17-42c6-850f-1e3a4d161bc3" xmlns:ns4="70795751-d347-4de3-9d9f-2ea2fedcd1bb" targetNamespace="http://schemas.microsoft.com/office/2006/metadata/properties" ma:root="true" ma:fieldsID="8176e2637a64bce60eb0eed32cf700d7" ns3:_="" ns4:_="">
    <xsd:import namespace="4605c581-8a17-42c6-850f-1e3a4d161bc3"/>
    <xsd:import namespace="70795751-d347-4de3-9d9f-2ea2fedcd1b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5c581-8a17-42c6-850f-1e3a4d161b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int-hash delen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795751-d347-4de3-9d9f-2ea2fedcd1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1FF197-2746-48BB-9E0E-D5585B2A29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AB93A7-7910-4F1B-9CC0-16ED4C2B56BA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4605c581-8a17-42c6-850f-1e3a4d161bc3"/>
    <ds:schemaRef ds:uri="http://schemas.microsoft.com/office/2006/metadata/properties"/>
    <ds:schemaRef ds:uri="http://purl.org/dc/elements/1.1/"/>
    <ds:schemaRef ds:uri="http://purl.org/dc/terms/"/>
    <ds:schemaRef ds:uri="http://www.w3.org/XML/1998/namespace"/>
    <ds:schemaRef ds:uri="70795751-d347-4de3-9d9f-2ea2fedcd1bb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4797597-8D9D-4B4D-AFB5-5C9D8D8F4D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05c581-8a17-42c6-850f-1e3a4d161bc3"/>
    <ds:schemaRef ds:uri="70795751-d347-4de3-9d9f-2ea2fedcd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412</Words>
  <Application>Microsoft Macintosh PowerPoint</Application>
  <PresentationFormat>Breedbeeld</PresentationFormat>
  <Paragraphs>65</Paragraphs>
  <Slides>14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2" baseType="lpstr">
      <vt:lpstr>Abadi Extra Light</vt:lpstr>
      <vt:lpstr>Arial</vt:lpstr>
      <vt:lpstr>Calibri</vt:lpstr>
      <vt:lpstr>Calibri Light</vt:lpstr>
      <vt:lpstr>Forma DJR Text</vt:lpstr>
      <vt:lpstr>Helvetica</vt:lpstr>
      <vt:lpstr>Symbol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Melissa Kuipers</dc:creator>
  <cp:lastModifiedBy>Suzan Daamen</cp:lastModifiedBy>
  <cp:revision>10</cp:revision>
  <dcterms:created xsi:type="dcterms:W3CDTF">2023-03-29T10:55:54Z</dcterms:created>
  <dcterms:modified xsi:type="dcterms:W3CDTF">2024-04-03T12:50:46Z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0x010100809C23FFD972054C9EFF6C3D3787DFFD</vt:lpwstr>
  </property>
</Properties>
</file>